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8" r:id="rId3"/>
    <p:sldMasterId id="2147483698" r:id="rId4"/>
    <p:sldMasterId id="2147483708" r:id="rId5"/>
  </p:sldMasterIdLst>
  <p:notesMasterIdLst>
    <p:notesMasterId r:id="rId33"/>
  </p:notesMasterIdLst>
  <p:sldIdLst>
    <p:sldId id="256" r:id="rId6"/>
    <p:sldId id="264" r:id="rId7"/>
    <p:sldId id="269" r:id="rId8"/>
    <p:sldId id="270" r:id="rId9"/>
    <p:sldId id="271" r:id="rId10"/>
    <p:sldId id="273" r:id="rId11"/>
    <p:sldId id="274" r:id="rId12"/>
    <p:sldId id="275" r:id="rId13"/>
    <p:sldId id="279" r:id="rId14"/>
    <p:sldId id="290" r:id="rId15"/>
    <p:sldId id="265" r:id="rId16"/>
    <p:sldId id="286" r:id="rId17"/>
    <p:sldId id="287" r:id="rId18"/>
    <p:sldId id="289" r:id="rId19"/>
    <p:sldId id="288" r:id="rId20"/>
    <p:sldId id="309" r:id="rId21"/>
    <p:sldId id="292" r:id="rId22"/>
    <p:sldId id="314" r:id="rId23"/>
    <p:sldId id="294" r:id="rId24"/>
    <p:sldId id="295" r:id="rId25"/>
    <p:sldId id="296" r:id="rId26"/>
    <p:sldId id="297" r:id="rId27"/>
    <p:sldId id="298" r:id="rId28"/>
    <p:sldId id="300" r:id="rId29"/>
    <p:sldId id="311" r:id="rId30"/>
    <p:sldId id="315" r:id="rId31"/>
    <p:sldId id="321"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4" autoAdjust="0"/>
    <p:restoredTop sz="90663" autoAdjust="0"/>
  </p:normalViewPr>
  <p:slideViewPr>
    <p:cSldViewPr snapToGrid="0">
      <p:cViewPr varScale="1">
        <p:scale>
          <a:sx n="104" d="100"/>
          <a:sy n="104" d="100"/>
        </p:scale>
        <p:origin x="312" y="19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2CB17-D9DB-4D13-81AD-735639046BC8}" type="datetimeFigureOut">
              <a:rPr lang="fr-FR" smtClean="0"/>
              <a:t>27/02/2024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3A966-4BD2-4CF4-AB5E-3882A91FE77F}" type="slidenum">
              <a:rPr lang="fr-FR" smtClean="0"/>
              <a:t>‹N°›</a:t>
            </a:fld>
            <a:endParaRPr lang="fr-FR"/>
          </a:p>
        </p:txBody>
      </p:sp>
    </p:spTree>
    <p:extLst>
      <p:ext uri="{BB962C8B-B14F-4D97-AF65-F5344CB8AC3E}">
        <p14:creationId xmlns:p14="http://schemas.microsoft.com/office/powerpoint/2010/main" val="86351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err="1"/>
              <a:t>hanks</a:t>
            </a:r>
            <a:r>
              <a:rPr lang="fr-FR" sz="1200" dirty="0"/>
              <a:t> to </a:t>
            </a:r>
            <a:r>
              <a:rPr lang="fr-FR" sz="1200" dirty="0" err="1"/>
              <a:t>their</a:t>
            </a:r>
            <a:r>
              <a:rPr lang="fr-FR" sz="1200" dirty="0"/>
              <a:t> </a:t>
            </a:r>
            <a:r>
              <a:rPr lang="fr-FR" sz="1200" dirty="0" err="1"/>
              <a:t>built</a:t>
            </a:r>
            <a:r>
              <a:rPr lang="fr-FR" sz="1200" dirty="0"/>
              <a:t>-in </a:t>
            </a:r>
            <a:r>
              <a:rPr lang="fr-FR" sz="1200" dirty="0" err="1"/>
              <a:t>ability</a:t>
            </a:r>
            <a:r>
              <a:rPr lang="fr-FR" sz="1200" dirty="0"/>
              <a:t> to </a:t>
            </a:r>
            <a:r>
              <a:rPr lang="fr-FR" sz="1200" dirty="0" err="1"/>
              <a:t>compute</a:t>
            </a:r>
            <a:r>
              <a:rPr lang="fr-FR" sz="1200" dirty="0"/>
              <a:t> gradients on modern auto-</a:t>
            </a:r>
            <a:r>
              <a:rPr lang="fr-FR" sz="1200" dirty="0" err="1"/>
              <a:t>differentiation</a:t>
            </a:r>
            <a:r>
              <a:rPr lang="fr-FR" sz="1200" dirty="0"/>
              <a:t> ML </a:t>
            </a:r>
            <a:r>
              <a:rPr lang="fr-FR" sz="1200" dirty="0" err="1"/>
              <a:t>frameworks</a:t>
            </a:r>
            <a:endParaRPr lang="fr-FR" dirty="0"/>
          </a:p>
        </p:txBody>
      </p:sp>
      <p:sp>
        <p:nvSpPr>
          <p:cNvPr id="4" name="Espace réservé du numéro de diapositive 3"/>
          <p:cNvSpPr>
            <a:spLocks noGrp="1"/>
          </p:cNvSpPr>
          <p:nvPr>
            <p:ph type="sldNum" sz="quarter" idx="10"/>
          </p:nvPr>
        </p:nvSpPr>
        <p:spPr/>
        <p:txBody>
          <a:bodyPr/>
          <a:lstStyle/>
          <a:p>
            <a:fld id="{0C13A966-4BD2-4CF4-AB5E-3882A91FE77F}" type="slidenum">
              <a:rPr lang="fr-FR" smtClean="0"/>
              <a:t>13</a:t>
            </a:fld>
            <a:endParaRPr lang="fr-FR"/>
          </a:p>
        </p:txBody>
      </p:sp>
    </p:spTree>
    <p:extLst>
      <p:ext uri="{BB962C8B-B14F-4D97-AF65-F5344CB8AC3E}">
        <p14:creationId xmlns:p14="http://schemas.microsoft.com/office/powerpoint/2010/main" val="3799401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solidFill>
                  <a:schemeClr val="accent1"/>
                </a:solidFill>
              </a:rPr>
              <a:t>2 Techniques: </a:t>
            </a:r>
            <a:r>
              <a:rPr lang="fr-FR" sz="1200" dirty="0" err="1">
                <a:solidFill>
                  <a:schemeClr val="accent1"/>
                </a:solidFill>
              </a:rPr>
              <a:t>Conjugate</a:t>
            </a:r>
            <a:r>
              <a:rPr lang="fr-FR" sz="1200" dirty="0">
                <a:solidFill>
                  <a:schemeClr val="accent1"/>
                </a:solidFill>
              </a:rPr>
              <a:t> Gradients and </a:t>
            </a:r>
            <a:r>
              <a:rPr lang="fr-FR" sz="1200" dirty="0" err="1">
                <a:solidFill>
                  <a:schemeClr val="accent1"/>
                </a:solidFill>
              </a:rPr>
              <a:t>Stochastic</a:t>
            </a:r>
            <a:r>
              <a:rPr lang="fr-FR" sz="1200" dirty="0">
                <a:solidFill>
                  <a:schemeClr val="accent1"/>
                </a:solidFill>
              </a:rPr>
              <a:t> estimation</a:t>
            </a:r>
          </a:p>
        </p:txBody>
      </p:sp>
      <p:sp>
        <p:nvSpPr>
          <p:cNvPr id="4" name="Espace réservé du numéro de diapositive 3"/>
          <p:cNvSpPr>
            <a:spLocks noGrp="1"/>
          </p:cNvSpPr>
          <p:nvPr>
            <p:ph type="sldNum" sz="quarter" idx="10"/>
          </p:nvPr>
        </p:nvSpPr>
        <p:spPr/>
        <p:txBody>
          <a:bodyPr/>
          <a:lstStyle/>
          <a:p>
            <a:fld id="{0C13A966-4BD2-4CF4-AB5E-3882A91FE77F}" type="slidenum">
              <a:rPr lang="fr-FR" smtClean="0"/>
              <a:t>23</a:t>
            </a:fld>
            <a:endParaRPr lang="fr-FR"/>
          </a:p>
        </p:txBody>
      </p:sp>
    </p:spTree>
    <p:extLst>
      <p:ext uri="{BB962C8B-B14F-4D97-AF65-F5344CB8AC3E}">
        <p14:creationId xmlns:p14="http://schemas.microsoft.com/office/powerpoint/2010/main" val="723075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solidFill>
                  <a:schemeClr val="accent1"/>
                </a:solidFill>
              </a:rPr>
              <a:t>2 Techniques: </a:t>
            </a:r>
            <a:r>
              <a:rPr lang="fr-FR" sz="1200" dirty="0" err="1">
                <a:solidFill>
                  <a:schemeClr val="accent1"/>
                </a:solidFill>
              </a:rPr>
              <a:t>Conjugate</a:t>
            </a:r>
            <a:r>
              <a:rPr lang="fr-FR" sz="1200" dirty="0">
                <a:solidFill>
                  <a:schemeClr val="accent1"/>
                </a:solidFill>
              </a:rPr>
              <a:t> Gradients and </a:t>
            </a:r>
            <a:r>
              <a:rPr lang="fr-FR" sz="1200" dirty="0" err="1">
                <a:solidFill>
                  <a:schemeClr val="accent1"/>
                </a:solidFill>
              </a:rPr>
              <a:t>Stochastic</a:t>
            </a:r>
            <a:r>
              <a:rPr lang="fr-FR" sz="1200" dirty="0">
                <a:solidFill>
                  <a:schemeClr val="accent1"/>
                </a:solidFill>
              </a:rPr>
              <a:t> estimation</a:t>
            </a:r>
          </a:p>
        </p:txBody>
      </p:sp>
      <p:sp>
        <p:nvSpPr>
          <p:cNvPr id="4" name="Espace réservé du numéro de diapositive 3"/>
          <p:cNvSpPr>
            <a:spLocks noGrp="1"/>
          </p:cNvSpPr>
          <p:nvPr>
            <p:ph type="sldNum" sz="quarter" idx="10"/>
          </p:nvPr>
        </p:nvSpPr>
        <p:spPr/>
        <p:txBody>
          <a:bodyPr/>
          <a:lstStyle/>
          <a:p>
            <a:fld id="{0C13A966-4BD2-4CF4-AB5E-3882A91FE77F}" type="slidenum">
              <a:rPr lang="fr-FR" smtClean="0"/>
              <a:t>24</a:t>
            </a:fld>
            <a:endParaRPr lang="fr-FR"/>
          </a:p>
        </p:txBody>
      </p:sp>
    </p:spTree>
    <p:extLst>
      <p:ext uri="{BB962C8B-B14F-4D97-AF65-F5344CB8AC3E}">
        <p14:creationId xmlns:p14="http://schemas.microsoft.com/office/powerpoint/2010/main" val="249101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err="1"/>
              <a:t>hanks</a:t>
            </a:r>
            <a:r>
              <a:rPr lang="fr-FR" sz="1200" dirty="0"/>
              <a:t> to </a:t>
            </a:r>
            <a:r>
              <a:rPr lang="fr-FR" sz="1200" dirty="0" err="1"/>
              <a:t>their</a:t>
            </a:r>
            <a:r>
              <a:rPr lang="fr-FR" sz="1200" dirty="0"/>
              <a:t> </a:t>
            </a:r>
            <a:r>
              <a:rPr lang="fr-FR" sz="1200" dirty="0" err="1"/>
              <a:t>built</a:t>
            </a:r>
            <a:r>
              <a:rPr lang="fr-FR" sz="1200" dirty="0"/>
              <a:t>-in </a:t>
            </a:r>
            <a:r>
              <a:rPr lang="fr-FR" sz="1200" dirty="0" err="1"/>
              <a:t>ability</a:t>
            </a:r>
            <a:r>
              <a:rPr lang="fr-FR" sz="1200" dirty="0"/>
              <a:t> to </a:t>
            </a:r>
            <a:r>
              <a:rPr lang="fr-FR" sz="1200" dirty="0" err="1"/>
              <a:t>compute</a:t>
            </a:r>
            <a:r>
              <a:rPr lang="fr-FR" sz="1200" dirty="0"/>
              <a:t> gradients on modern auto-</a:t>
            </a:r>
            <a:r>
              <a:rPr lang="fr-FR" sz="1200" dirty="0" err="1"/>
              <a:t>differentiation</a:t>
            </a:r>
            <a:r>
              <a:rPr lang="fr-FR" sz="1200" dirty="0"/>
              <a:t> ML </a:t>
            </a:r>
            <a:r>
              <a:rPr lang="fr-FR" sz="1200" dirty="0" err="1"/>
              <a:t>frameworks</a:t>
            </a:r>
            <a:endParaRPr lang="fr-FR" dirty="0"/>
          </a:p>
        </p:txBody>
      </p:sp>
      <p:sp>
        <p:nvSpPr>
          <p:cNvPr id="4" name="Espace réservé du numéro de diapositive 3"/>
          <p:cNvSpPr>
            <a:spLocks noGrp="1"/>
          </p:cNvSpPr>
          <p:nvPr>
            <p:ph type="sldNum" sz="quarter" idx="10"/>
          </p:nvPr>
        </p:nvSpPr>
        <p:spPr/>
        <p:txBody>
          <a:bodyPr/>
          <a:lstStyle/>
          <a:p>
            <a:fld id="{0C13A966-4BD2-4CF4-AB5E-3882A91FE77F}" type="slidenum">
              <a:rPr lang="fr-FR" smtClean="0"/>
              <a:t>14</a:t>
            </a:fld>
            <a:endParaRPr lang="fr-FR"/>
          </a:p>
        </p:txBody>
      </p:sp>
    </p:spTree>
    <p:extLst>
      <p:ext uri="{BB962C8B-B14F-4D97-AF65-F5344CB8AC3E}">
        <p14:creationId xmlns:p14="http://schemas.microsoft.com/office/powerpoint/2010/main" val="36597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solidFill>
                  <a:schemeClr val="accent1"/>
                </a:solidFill>
              </a:rPr>
              <a:t>2 Techniques: </a:t>
            </a:r>
            <a:r>
              <a:rPr lang="fr-FR" sz="1200" dirty="0" err="1">
                <a:solidFill>
                  <a:schemeClr val="accent1"/>
                </a:solidFill>
              </a:rPr>
              <a:t>Conjugate</a:t>
            </a:r>
            <a:r>
              <a:rPr lang="fr-FR" sz="1200" dirty="0">
                <a:solidFill>
                  <a:schemeClr val="accent1"/>
                </a:solidFill>
              </a:rPr>
              <a:t> Gradients and </a:t>
            </a:r>
            <a:r>
              <a:rPr lang="fr-FR" sz="1200" dirty="0" err="1">
                <a:solidFill>
                  <a:schemeClr val="accent1"/>
                </a:solidFill>
              </a:rPr>
              <a:t>Stochastic</a:t>
            </a:r>
            <a:r>
              <a:rPr lang="fr-FR" sz="1200" dirty="0">
                <a:solidFill>
                  <a:schemeClr val="accent1"/>
                </a:solidFill>
              </a:rPr>
              <a:t> estimation</a:t>
            </a:r>
          </a:p>
        </p:txBody>
      </p:sp>
      <p:sp>
        <p:nvSpPr>
          <p:cNvPr id="4" name="Espace réservé du numéro de diapositive 3"/>
          <p:cNvSpPr>
            <a:spLocks noGrp="1"/>
          </p:cNvSpPr>
          <p:nvPr>
            <p:ph type="sldNum" sz="quarter" idx="10"/>
          </p:nvPr>
        </p:nvSpPr>
        <p:spPr/>
        <p:txBody>
          <a:bodyPr/>
          <a:lstStyle/>
          <a:p>
            <a:fld id="{0C13A966-4BD2-4CF4-AB5E-3882A91FE77F}" type="slidenum">
              <a:rPr lang="fr-FR" smtClean="0"/>
              <a:t>15</a:t>
            </a:fld>
            <a:endParaRPr lang="fr-FR"/>
          </a:p>
        </p:txBody>
      </p:sp>
    </p:spTree>
    <p:extLst>
      <p:ext uri="{BB962C8B-B14F-4D97-AF65-F5344CB8AC3E}">
        <p14:creationId xmlns:p14="http://schemas.microsoft.com/office/powerpoint/2010/main" val="3614354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solidFill>
                  <a:schemeClr val="accent1"/>
                </a:solidFill>
              </a:rPr>
              <a:t>2 Techniques: </a:t>
            </a:r>
            <a:r>
              <a:rPr lang="fr-FR" sz="1200" dirty="0" err="1">
                <a:solidFill>
                  <a:schemeClr val="accent1"/>
                </a:solidFill>
              </a:rPr>
              <a:t>Conjugate</a:t>
            </a:r>
            <a:r>
              <a:rPr lang="fr-FR" sz="1200" dirty="0">
                <a:solidFill>
                  <a:schemeClr val="accent1"/>
                </a:solidFill>
              </a:rPr>
              <a:t> Gradients and </a:t>
            </a:r>
            <a:r>
              <a:rPr lang="fr-FR" sz="1200" dirty="0" err="1">
                <a:solidFill>
                  <a:schemeClr val="accent1"/>
                </a:solidFill>
              </a:rPr>
              <a:t>Stochastic</a:t>
            </a:r>
            <a:r>
              <a:rPr lang="fr-FR" sz="1200" dirty="0">
                <a:solidFill>
                  <a:schemeClr val="accent1"/>
                </a:solidFill>
              </a:rPr>
              <a:t> estimation</a:t>
            </a:r>
          </a:p>
        </p:txBody>
      </p:sp>
      <p:sp>
        <p:nvSpPr>
          <p:cNvPr id="4" name="Espace réservé du numéro de diapositive 3"/>
          <p:cNvSpPr>
            <a:spLocks noGrp="1"/>
          </p:cNvSpPr>
          <p:nvPr>
            <p:ph type="sldNum" sz="quarter" idx="10"/>
          </p:nvPr>
        </p:nvSpPr>
        <p:spPr/>
        <p:txBody>
          <a:bodyPr/>
          <a:lstStyle/>
          <a:p>
            <a:fld id="{0C13A966-4BD2-4CF4-AB5E-3882A91FE77F}" type="slidenum">
              <a:rPr lang="fr-FR" smtClean="0"/>
              <a:t>16</a:t>
            </a:fld>
            <a:endParaRPr lang="fr-FR"/>
          </a:p>
        </p:txBody>
      </p:sp>
    </p:spTree>
    <p:extLst>
      <p:ext uri="{BB962C8B-B14F-4D97-AF65-F5344CB8AC3E}">
        <p14:creationId xmlns:p14="http://schemas.microsoft.com/office/powerpoint/2010/main" val="214985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solidFill>
                  <a:schemeClr val="accent1"/>
                </a:solidFill>
              </a:rPr>
              <a:t>2 Techniques: </a:t>
            </a:r>
            <a:r>
              <a:rPr lang="fr-FR" sz="1200" dirty="0" err="1">
                <a:solidFill>
                  <a:schemeClr val="accent1"/>
                </a:solidFill>
              </a:rPr>
              <a:t>Conjugate</a:t>
            </a:r>
            <a:r>
              <a:rPr lang="fr-FR" sz="1200" dirty="0">
                <a:solidFill>
                  <a:schemeClr val="accent1"/>
                </a:solidFill>
              </a:rPr>
              <a:t> Gradients and </a:t>
            </a:r>
            <a:r>
              <a:rPr lang="fr-FR" sz="1200" dirty="0" err="1">
                <a:solidFill>
                  <a:schemeClr val="accent1"/>
                </a:solidFill>
              </a:rPr>
              <a:t>Stochastic</a:t>
            </a:r>
            <a:r>
              <a:rPr lang="fr-FR" sz="1200" dirty="0">
                <a:solidFill>
                  <a:schemeClr val="accent1"/>
                </a:solidFill>
              </a:rPr>
              <a:t> estimation</a:t>
            </a:r>
          </a:p>
        </p:txBody>
      </p:sp>
      <p:sp>
        <p:nvSpPr>
          <p:cNvPr id="4" name="Espace réservé du numéro de diapositive 3"/>
          <p:cNvSpPr>
            <a:spLocks noGrp="1"/>
          </p:cNvSpPr>
          <p:nvPr>
            <p:ph type="sldNum" sz="quarter" idx="10"/>
          </p:nvPr>
        </p:nvSpPr>
        <p:spPr/>
        <p:txBody>
          <a:bodyPr/>
          <a:lstStyle/>
          <a:p>
            <a:fld id="{0C13A966-4BD2-4CF4-AB5E-3882A91FE77F}" type="slidenum">
              <a:rPr lang="fr-FR" smtClean="0"/>
              <a:t>17</a:t>
            </a:fld>
            <a:endParaRPr lang="fr-FR"/>
          </a:p>
        </p:txBody>
      </p:sp>
    </p:spTree>
    <p:extLst>
      <p:ext uri="{BB962C8B-B14F-4D97-AF65-F5344CB8AC3E}">
        <p14:creationId xmlns:p14="http://schemas.microsoft.com/office/powerpoint/2010/main" val="47475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solidFill>
                  <a:schemeClr val="accent1"/>
                </a:solidFill>
              </a:rPr>
              <a:t>2 Techniques: </a:t>
            </a:r>
            <a:r>
              <a:rPr lang="fr-FR" sz="1200" dirty="0" err="1">
                <a:solidFill>
                  <a:schemeClr val="accent1"/>
                </a:solidFill>
              </a:rPr>
              <a:t>Conjugate</a:t>
            </a:r>
            <a:r>
              <a:rPr lang="fr-FR" sz="1200" dirty="0">
                <a:solidFill>
                  <a:schemeClr val="accent1"/>
                </a:solidFill>
              </a:rPr>
              <a:t> Gradients and </a:t>
            </a:r>
            <a:r>
              <a:rPr lang="fr-FR" sz="1200" dirty="0" err="1">
                <a:solidFill>
                  <a:schemeClr val="accent1"/>
                </a:solidFill>
              </a:rPr>
              <a:t>Stochastic</a:t>
            </a:r>
            <a:r>
              <a:rPr lang="fr-FR" sz="1200" dirty="0">
                <a:solidFill>
                  <a:schemeClr val="accent1"/>
                </a:solidFill>
              </a:rPr>
              <a:t> estimation</a:t>
            </a:r>
          </a:p>
        </p:txBody>
      </p:sp>
      <p:sp>
        <p:nvSpPr>
          <p:cNvPr id="4" name="Espace réservé du numéro de diapositive 3"/>
          <p:cNvSpPr>
            <a:spLocks noGrp="1"/>
          </p:cNvSpPr>
          <p:nvPr>
            <p:ph type="sldNum" sz="quarter" idx="10"/>
          </p:nvPr>
        </p:nvSpPr>
        <p:spPr/>
        <p:txBody>
          <a:bodyPr/>
          <a:lstStyle/>
          <a:p>
            <a:fld id="{0C13A966-4BD2-4CF4-AB5E-3882A91FE77F}" type="slidenum">
              <a:rPr lang="fr-FR" smtClean="0"/>
              <a:t>19</a:t>
            </a:fld>
            <a:endParaRPr lang="fr-FR"/>
          </a:p>
        </p:txBody>
      </p:sp>
    </p:spTree>
    <p:extLst>
      <p:ext uri="{BB962C8B-B14F-4D97-AF65-F5344CB8AC3E}">
        <p14:creationId xmlns:p14="http://schemas.microsoft.com/office/powerpoint/2010/main" val="143367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solidFill>
                  <a:schemeClr val="accent1"/>
                </a:solidFill>
              </a:rPr>
              <a:t>2 Techniques: </a:t>
            </a:r>
            <a:r>
              <a:rPr lang="fr-FR" sz="1200" dirty="0" err="1">
                <a:solidFill>
                  <a:schemeClr val="accent1"/>
                </a:solidFill>
              </a:rPr>
              <a:t>Conjugate</a:t>
            </a:r>
            <a:r>
              <a:rPr lang="fr-FR" sz="1200" dirty="0">
                <a:solidFill>
                  <a:schemeClr val="accent1"/>
                </a:solidFill>
              </a:rPr>
              <a:t> Gradients and </a:t>
            </a:r>
            <a:r>
              <a:rPr lang="fr-FR" sz="1200" dirty="0" err="1">
                <a:solidFill>
                  <a:schemeClr val="accent1"/>
                </a:solidFill>
              </a:rPr>
              <a:t>Stochastic</a:t>
            </a:r>
            <a:r>
              <a:rPr lang="fr-FR" sz="1200" dirty="0">
                <a:solidFill>
                  <a:schemeClr val="accent1"/>
                </a:solidFill>
              </a:rPr>
              <a:t> estimation</a:t>
            </a:r>
          </a:p>
        </p:txBody>
      </p:sp>
      <p:sp>
        <p:nvSpPr>
          <p:cNvPr id="4" name="Espace réservé du numéro de diapositive 3"/>
          <p:cNvSpPr>
            <a:spLocks noGrp="1"/>
          </p:cNvSpPr>
          <p:nvPr>
            <p:ph type="sldNum" sz="quarter" idx="10"/>
          </p:nvPr>
        </p:nvSpPr>
        <p:spPr/>
        <p:txBody>
          <a:bodyPr/>
          <a:lstStyle/>
          <a:p>
            <a:fld id="{0C13A966-4BD2-4CF4-AB5E-3882A91FE77F}" type="slidenum">
              <a:rPr lang="fr-FR" smtClean="0"/>
              <a:t>20</a:t>
            </a:fld>
            <a:endParaRPr lang="fr-FR"/>
          </a:p>
        </p:txBody>
      </p:sp>
    </p:spTree>
    <p:extLst>
      <p:ext uri="{BB962C8B-B14F-4D97-AF65-F5344CB8AC3E}">
        <p14:creationId xmlns:p14="http://schemas.microsoft.com/office/powerpoint/2010/main" val="151976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solidFill>
                  <a:schemeClr val="accent1"/>
                </a:solidFill>
              </a:rPr>
              <a:t>2 Techniques: </a:t>
            </a:r>
            <a:r>
              <a:rPr lang="fr-FR" sz="1200" dirty="0" err="1">
                <a:solidFill>
                  <a:schemeClr val="accent1"/>
                </a:solidFill>
              </a:rPr>
              <a:t>Conjugate</a:t>
            </a:r>
            <a:r>
              <a:rPr lang="fr-FR" sz="1200" dirty="0">
                <a:solidFill>
                  <a:schemeClr val="accent1"/>
                </a:solidFill>
              </a:rPr>
              <a:t> Gradients and </a:t>
            </a:r>
            <a:r>
              <a:rPr lang="fr-FR" sz="1200" dirty="0" err="1">
                <a:solidFill>
                  <a:schemeClr val="accent1"/>
                </a:solidFill>
              </a:rPr>
              <a:t>Stochastic</a:t>
            </a:r>
            <a:r>
              <a:rPr lang="fr-FR" sz="1200" dirty="0">
                <a:solidFill>
                  <a:schemeClr val="accent1"/>
                </a:solidFill>
              </a:rPr>
              <a:t> estimation</a:t>
            </a:r>
          </a:p>
        </p:txBody>
      </p:sp>
      <p:sp>
        <p:nvSpPr>
          <p:cNvPr id="4" name="Espace réservé du numéro de diapositive 3"/>
          <p:cNvSpPr>
            <a:spLocks noGrp="1"/>
          </p:cNvSpPr>
          <p:nvPr>
            <p:ph type="sldNum" sz="quarter" idx="10"/>
          </p:nvPr>
        </p:nvSpPr>
        <p:spPr/>
        <p:txBody>
          <a:bodyPr/>
          <a:lstStyle/>
          <a:p>
            <a:fld id="{0C13A966-4BD2-4CF4-AB5E-3882A91FE77F}" type="slidenum">
              <a:rPr lang="fr-FR" smtClean="0"/>
              <a:t>21</a:t>
            </a:fld>
            <a:endParaRPr lang="fr-FR"/>
          </a:p>
        </p:txBody>
      </p:sp>
    </p:spTree>
    <p:extLst>
      <p:ext uri="{BB962C8B-B14F-4D97-AF65-F5344CB8AC3E}">
        <p14:creationId xmlns:p14="http://schemas.microsoft.com/office/powerpoint/2010/main" val="280044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dirty="0">
                <a:solidFill>
                  <a:schemeClr val="accent1"/>
                </a:solidFill>
              </a:rPr>
              <a:t>2 Techniques: </a:t>
            </a:r>
            <a:r>
              <a:rPr lang="fr-FR" sz="1200" dirty="0" err="1">
                <a:solidFill>
                  <a:schemeClr val="accent1"/>
                </a:solidFill>
              </a:rPr>
              <a:t>Conjugate</a:t>
            </a:r>
            <a:r>
              <a:rPr lang="fr-FR" sz="1200" dirty="0">
                <a:solidFill>
                  <a:schemeClr val="accent1"/>
                </a:solidFill>
              </a:rPr>
              <a:t> Gradients and </a:t>
            </a:r>
            <a:r>
              <a:rPr lang="fr-FR" sz="1200" dirty="0" err="1">
                <a:solidFill>
                  <a:schemeClr val="accent1"/>
                </a:solidFill>
              </a:rPr>
              <a:t>Stochastic</a:t>
            </a:r>
            <a:r>
              <a:rPr lang="fr-FR" sz="1200" dirty="0">
                <a:solidFill>
                  <a:schemeClr val="accent1"/>
                </a:solidFill>
              </a:rPr>
              <a:t> estimation</a:t>
            </a:r>
          </a:p>
        </p:txBody>
      </p:sp>
      <p:sp>
        <p:nvSpPr>
          <p:cNvPr id="4" name="Espace réservé du numéro de diapositive 3"/>
          <p:cNvSpPr>
            <a:spLocks noGrp="1"/>
          </p:cNvSpPr>
          <p:nvPr>
            <p:ph type="sldNum" sz="quarter" idx="10"/>
          </p:nvPr>
        </p:nvSpPr>
        <p:spPr/>
        <p:txBody>
          <a:bodyPr/>
          <a:lstStyle/>
          <a:p>
            <a:fld id="{0C13A966-4BD2-4CF4-AB5E-3882A91FE77F}" type="slidenum">
              <a:rPr lang="fr-FR" smtClean="0"/>
              <a:t>22</a:t>
            </a:fld>
            <a:endParaRPr lang="fr-FR"/>
          </a:p>
        </p:txBody>
      </p:sp>
    </p:spTree>
    <p:extLst>
      <p:ext uri="{BB962C8B-B14F-4D97-AF65-F5344CB8AC3E}">
        <p14:creationId xmlns:p14="http://schemas.microsoft.com/office/powerpoint/2010/main" val="420512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0D104E24-41CA-4E8E-9CFD-8091AEB9B0B0}"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AC1A83A9-06FC-4C4E-8B1E-B38C21BE46E6}" type="slidenum">
              <a:rPr lang="fr-FR" smtClean="0"/>
              <a:t>‹N°›</a:t>
            </a:fld>
            <a:endParaRPr lang="fr-FR"/>
          </a:p>
        </p:txBody>
      </p:sp>
    </p:spTree>
    <p:extLst>
      <p:ext uri="{BB962C8B-B14F-4D97-AF65-F5344CB8AC3E}">
        <p14:creationId xmlns:p14="http://schemas.microsoft.com/office/powerpoint/2010/main" val="292128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1FEA350-3863-4FB2-8EA9-6CF858FE7FBE}" type="datetime1">
              <a:rPr lang="fr-FR" smtClean="0"/>
              <a:t>27/02/2024</a:t>
            </a:fld>
            <a:endParaRPr lang="fr-FR" dirty="0"/>
          </a:p>
        </p:txBody>
      </p:sp>
      <p:sp>
        <p:nvSpPr>
          <p:cNvPr id="4" name="Espace réservé du pied de page 3"/>
          <p:cNvSpPr>
            <a:spLocks noGrp="1"/>
          </p:cNvSpPr>
          <p:nvPr>
            <p:ph type="ftr" sz="quarter" idx="11"/>
          </p:nvPr>
        </p:nvSpPr>
        <p:spPr/>
        <p:txBody>
          <a:bodyPr/>
          <a:lstStyle/>
          <a:p>
            <a:r>
              <a:rPr lang="fr-FR"/>
              <a:t>DEEL All rights reserved</a:t>
            </a:r>
            <a:endParaRPr lang="fr-FR" dirty="0"/>
          </a:p>
        </p:txBody>
      </p:sp>
      <p:sp>
        <p:nvSpPr>
          <p:cNvPr id="5" name="Espace réservé du numéro de diapositive 4"/>
          <p:cNvSpPr>
            <a:spLocks noGrp="1"/>
          </p:cNvSpPr>
          <p:nvPr>
            <p:ph type="sldNum" sz="quarter" idx="12"/>
          </p:nvPr>
        </p:nvSpPr>
        <p:spPr/>
        <p:txBody>
          <a:bodyPr/>
          <a:lstStyle/>
          <a:p>
            <a:fld id="{AC1A83A9-06FC-4C4E-8B1E-B38C21BE46E6}" type="slidenum">
              <a:rPr lang="fr-FR" smtClean="0"/>
              <a:pPr/>
              <a:t>‹N°›</a:t>
            </a:fld>
            <a:endParaRPr lang="fr-FR" dirty="0"/>
          </a:p>
        </p:txBody>
      </p:sp>
    </p:spTree>
    <p:extLst>
      <p:ext uri="{BB962C8B-B14F-4D97-AF65-F5344CB8AC3E}">
        <p14:creationId xmlns:p14="http://schemas.microsoft.com/office/powerpoint/2010/main" val="302868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sp>
        <p:nvSpPr>
          <p:cNvPr id="4" name="Espace réservé de la date 3"/>
          <p:cNvSpPr>
            <a:spLocks noGrp="1"/>
          </p:cNvSpPr>
          <p:nvPr>
            <p:ph type="dt" sz="half" idx="10"/>
          </p:nvPr>
        </p:nvSpPr>
        <p:spPr/>
        <p:txBody>
          <a:bodyPr/>
          <a:lstStyle/>
          <a:p>
            <a:fld id="{BAA66B93-AF65-48F3-89A7-F7499162539C}" type="datetime1">
              <a:rPr lang="fr-FR" smtClean="0"/>
              <a:t>27/02/2024</a:t>
            </a:fld>
            <a:endParaRPr lang="fr-FR" dirty="0"/>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lvl1pPr algn="ctr">
              <a:defRPr/>
            </a:lvl1pPr>
          </a:lstStyle>
          <a:p>
            <a:fld id="{73D8AB81-F534-4ABF-B1F7-42C70ED6C92E}" type="slidenum">
              <a:rPr lang="fr-FR" smtClean="0"/>
              <a:pPr/>
              <a:t>‹N°›</a:t>
            </a:fld>
            <a:endParaRPr lang="fr-FR" dirty="0"/>
          </a:p>
        </p:txBody>
      </p:sp>
    </p:spTree>
    <p:extLst>
      <p:ext uri="{BB962C8B-B14F-4D97-AF65-F5344CB8AC3E}">
        <p14:creationId xmlns:p14="http://schemas.microsoft.com/office/powerpoint/2010/main" val="305047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BAFA676-4375-4075-97F1-A91325637AE0}"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endParaRPr lang="fr-FR" dirty="0"/>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1580226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39C051D-EA8B-431D-B792-213C1633B08E}"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256100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839789" y="1293916"/>
            <a:ext cx="5157785" cy="489574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5"/>
          <p:cNvSpPr>
            <a:spLocks noGrp="1"/>
          </p:cNvSpPr>
          <p:nvPr>
            <p:ph sz="quarter" idx="4"/>
          </p:nvPr>
        </p:nvSpPr>
        <p:spPr>
          <a:xfrm>
            <a:off x="6225186" y="1293914"/>
            <a:ext cx="5130201" cy="4895749"/>
          </a:xfrm>
        </p:spPr>
        <p:txBody>
          <a:bodyPr/>
          <a:lstStyle>
            <a:lvl1pPr>
              <a:defRPr>
                <a:solidFill>
                  <a:schemeClr val="bg1"/>
                </a:solidFill>
              </a:defRPr>
            </a:lvl1pPr>
            <a:lvl2pPr>
              <a:defRPr>
                <a:solidFill>
                  <a:schemeClr val="accent2"/>
                </a:solidFill>
              </a:defRPr>
            </a:lvl2pPr>
            <a:lvl3pPr>
              <a:defRPr>
                <a:solidFill>
                  <a:schemeClr val="accent4"/>
                </a:solidFill>
              </a:defRPr>
            </a:lvl3pPr>
            <a:lvl4pPr>
              <a:defRPr>
                <a:solidFill>
                  <a:schemeClr val="bg1"/>
                </a:solidFill>
              </a:defRPr>
            </a:lvl4pPr>
            <a:lvl5pPr>
              <a:defRPr>
                <a:solidFill>
                  <a:schemeClr val="bg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309880" y="6364394"/>
            <a:ext cx="1153160" cy="357081"/>
          </a:xfrm>
        </p:spPr>
        <p:txBody>
          <a:bodyPr/>
          <a:lstStyle/>
          <a:p>
            <a:fld id="{8EFF9DA7-B65F-4FEE-A4D0-CFB7069F9EBA}" type="datetime1">
              <a:rPr lang="fr-FR" smtClean="0"/>
              <a:t>27/02/2024</a:t>
            </a:fld>
            <a:endParaRPr lang="fr-FR"/>
          </a:p>
        </p:txBody>
      </p:sp>
      <p:sp>
        <p:nvSpPr>
          <p:cNvPr id="8" name="Espace réservé du pied de page 7"/>
          <p:cNvSpPr>
            <a:spLocks noGrp="1"/>
          </p:cNvSpPr>
          <p:nvPr>
            <p:ph type="ftr" sz="quarter" idx="11"/>
          </p:nvPr>
        </p:nvSpPr>
        <p:spPr/>
        <p:txBody>
          <a:bodyPr/>
          <a:lstStyle/>
          <a:p>
            <a:r>
              <a:rPr lang="fr-FR"/>
              <a:t>DEEL All rights reserved</a:t>
            </a:r>
          </a:p>
        </p:txBody>
      </p:sp>
      <p:sp>
        <p:nvSpPr>
          <p:cNvPr id="9" name="Espace réservé du numéro de diapositive 8"/>
          <p:cNvSpPr>
            <a:spLocks noGrp="1"/>
          </p:cNvSpPr>
          <p:nvPr>
            <p:ph type="sldNum" sz="quarter" idx="12"/>
          </p:nvPr>
        </p:nvSpPr>
        <p:spPr/>
        <p:txBody>
          <a:bodyPr/>
          <a:lstStyle/>
          <a:p>
            <a:fld id="{73D8AB81-F534-4ABF-B1F7-42C70ED6C92E}" type="slidenum">
              <a:rPr lang="fr-FR" smtClean="0"/>
              <a:t>‹N°›</a:t>
            </a:fld>
            <a:endParaRPr lang="fr-FR"/>
          </a:p>
        </p:txBody>
      </p:sp>
      <p:sp>
        <p:nvSpPr>
          <p:cNvPr id="12" name="Titre 1"/>
          <p:cNvSpPr txBox="1">
            <a:spLocks/>
          </p:cNvSpPr>
          <p:nvPr userDrawn="1"/>
        </p:nvSpPr>
        <p:spPr>
          <a:xfrm>
            <a:off x="2404696" y="207389"/>
            <a:ext cx="10097550" cy="763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fr-FR"/>
              <a:t>MODIFIEZ LE STYLE DU TITRE</a:t>
            </a:r>
            <a:endParaRPr lang="fr-FR" dirty="0"/>
          </a:p>
        </p:txBody>
      </p:sp>
    </p:spTree>
    <p:extLst>
      <p:ext uri="{BB962C8B-B14F-4D97-AF65-F5344CB8AC3E}">
        <p14:creationId xmlns:p14="http://schemas.microsoft.com/office/powerpoint/2010/main" val="4223891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9787" y="126920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p:cNvSpPr>
            <a:spLocks noGrp="1"/>
          </p:cNvSpPr>
          <p:nvPr>
            <p:ph sz="half" idx="2"/>
          </p:nvPr>
        </p:nvSpPr>
        <p:spPr>
          <a:xfrm>
            <a:off x="839789" y="2259806"/>
            <a:ext cx="5157785" cy="3929857"/>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225186" y="1269207"/>
            <a:ext cx="5130202"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Espace réservé du contenu 5"/>
          <p:cNvSpPr>
            <a:spLocks noGrp="1"/>
          </p:cNvSpPr>
          <p:nvPr>
            <p:ph sz="quarter" idx="4"/>
          </p:nvPr>
        </p:nvSpPr>
        <p:spPr>
          <a:xfrm>
            <a:off x="6225186" y="2259806"/>
            <a:ext cx="5130201" cy="3929857"/>
          </a:xfrm>
        </p:spPr>
        <p:txBody>
          <a:bodyPr/>
          <a:lstStyle>
            <a:lvl1pPr>
              <a:defRPr>
                <a:solidFill>
                  <a:schemeClr val="bg1"/>
                </a:solidFill>
              </a:defRPr>
            </a:lvl1pPr>
            <a:lvl2pPr>
              <a:defRPr>
                <a:solidFill>
                  <a:schemeClr val="accent2"/>
                </a:solidFill>
              </a:defRPr>
            </a:lvl2pPr>
            <a:lvl3pPr>
              <a:defRPr>
                <a:solidFill>
                  <a:schemeClr val="accent4"/>
                </a:solidFill>
              </a:defRPr>
            </a:lvl3pPr>
            <a:lvl4pPr>
              <a:defRPr>
                <a:solidFill>
                  <a:schemeClr val="bg1"/>
                </a:solidFill>
              </a:defRPr>
            </a:lvl4pPr>
            <a:lvl5pPr>
              <a:defRPr>
                <a:solidFill>
                  <a:schemeClr val="bg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309880" y="6364394"/>
            <a:ext cx="1153160" cy="357081"/>
          </a:xfrm>
        </p:spPr>
        <p:txBody>
          <a:bodyPr/>
          <a:lstStyle/>
          <a:p>
            <a:fld id="{534D0E65-A3EA-4146-A5B7-32D24C251894}" type="datetime1">
              <a:rPr lang="fr-FR" smtClean="0"/>
              <a:t>27/02/2024</a:t>
            </a:fld>
            <a:endParaRPr lang="fr-FR"/>
          </a:p>
        </p:txBody>
      </p:sp>
      <p:sp>
        <p:nvSpPr>
          <p:cNvPr id="8" name="Espace réservé du pied de page 7"/>
          <p:cNvSpPr>
            <a:spLocks noGrp="1"/>
          </p:cNvSpPr>
          <p:nvPr>
            <p:ph type="ftr" sz="quarter" idx="11"/>
          </p:nvPr>
        </p:nvSpPr>
        <p:spPr/>
        <p:txBody>
          <a:bodyPr/>
          <a:lstStyle/>
          <a:p>
            <a:r>
              <a:rPr lang="fr-FR"/>
              <a:t>DEEL All rights reserved</a:t>
            </a:r>
          </a:p>
        </p:txBody>
      </p:sp>
      <p:sp>
        <p:nvSpPr>
          <p:cNvPr id="9" name="Espace réservé du numéro de diapositive 8"/>
          <p:cNvSpPr>
            <a:spLocks noGrp="1"/>
          </p:cNvSpPr>
          <p:nvPr>
            <p:ph type="sldNum" sz="quarter" idx="12"/>
          </p:nvPr>
        </p:nvSpPr>
        <p:spPr/>
        <p:txBody>
          <a:bodyPr/>
          <a:lstStyle/>
          <a:p>
            <a:fld id="{73D8AB81-F534-4ABF-B1F7-42C70ED6C92E}" type="slidenum">
              <a:rPr lang="fr-FR" smtClean="0"/>
              <a:t>‹N°›</a:t>
            </a:fld>
            <a:endParaRPr lang="fr-FR"/>
          </a:p>
        </p:txBody>
      </p:sp>
      <p:sp>
        <p:nvSpPr>
          <p:cNvPr id="13" name="Titre 12"/>
          <p:cNvSpPr>
            <a:spLocks noGrp="1"/>
          </p:cNvSpPr>
          <p:nvPr>
            <p:ph type="title" hasCustomPrompt="1"/>
          </p:nvPr>
        </p:nvSpPr>
        <p:spPr>
          <a:xfrm>
            <a:off x="2404696" y="207389"/>
            <a:ext cx="10097550" cy="763571"/>
          </a:xfrm>
        </p:spPr>
        <p:txBody>
          <a:bodyPr/>
          <a:lstStyle/>
          <a:p>
            <a:r>
              <a:rPr lang="fr-FR" dirty="0"/>
              <a:t>MODIFIEZ LE STYLE DU TITRE</a:t>
            </a:r>
          </a:p>
        </p:txBody>
      </p:sp>
    </p:spTree>
    <p:extLst>
      <p:ext uri="{BB962C8B-B14F-4D97-AF65-F5344CB8AC3E}">
        <p14:creationId xmlns:p14="http://schemas.microsoft.com/office/powerpoint/2010/main" val="4092860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0" name="Rectangle 9"/>
          <p:cNvSpPr/>
          <p:nvPr userDrawn="1"/>
        </p:nvSpPr>
        <p:spPr>
          <a:xfrm>
            <a:off x="6096000" y="1168400"/>
            <a:ext cx="6167120" cy="4925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idx="1"/>
          </p:nvPr>
        </p:nvSpPr>
        <p:spPr>
          <a:xfrm>
            <a:off x="839787" y="126920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p:cNvSpPr>
            <a:spLocks noGrp="1"/>
          </p:cNvSpPr>
          <p:nvPr>
            <p:ph sz="half" idx="2"/>
          </p:nvPr>
        </p:nvSpPr>
        <p:spPr>
          <a:xfrm>
            <a:off x="839788" y="2259806"/>
            <a:ext cx="5157787" cy="3833813"/>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269207"/>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Espace réservé du contenu 5"/>
          <p:cNvSpPr>
            <a:spLocks noGrp="1"/>
          </p:cNvSpPr>
          <p:nvPr>
            <p:ph sz="quarter" idx="4"/>
          </p:nvPr>
        </p:nvSpPr>
        <p:spPr>
          <a:xfrm>
            <a:off x="6172200" y="2259806"/>
            <a:ext cx="5183188" cy="3833813"/>
          </a:xfrm>
        </p:spPr>
        <p:txBody>
          <a:bodyPr/>
          <a:lstStyle>
            <a:lvl1pPr>
              <a:defRPr>
                <a:solidFill>
                  <a:schemeClr val="tx1"/>
                </a:solidFill>
              </a:defRPr>
            </a:lvl1pPr>
            <a:lvl2pPr>
              <a:defRPr>
                <a:solidFill>
                  <a:schemeClr val="accent1"/>
                </a:solidFill>
              </a:defRPr>
            </a:lvl2pPr>
            <a:lvl3pPr>
              <a:defRPr>
                <a:solidFill>
                  <a:schemeClr val="tx2"/>
                </a:solidFill>
              </a:defRPr>
            </a:lvl3pPr>
            <a:lvl4pPr>
              <a:defRPr>
                <a:solidFill>
                  <a:schemeClr val="tx1"/>
                </a:solidFill>
              </a:defRPr>
            </a:lvl4pPr>
            <a:lvl5pPr>
              <a:defRPr>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309880" y="6364394"/>
            <a:ext cx="1153160" cy="357081"/>
          </a:xfrm>
        </p:spPr>
        <p:txBody>
          <a:bodyPr/>
          <a:lstStyle/>
          <a:p>
            <a:fld id="{AF94BBCC-3633-4410-9035-B3A821D534FB}" type="datetime1">
              <a:rPr lang="fr-FR" smtClean="0"/>
              <a:t>27/02/2024</a:t>
            </a:fld>
            <a:endParaRPr lang="fr-FR"/>
          </a:p>
        </p:txBody>
      </p:sp>
      <p:sp>
        <p:nvSpPr>
          <p:cNvPr id="8" name="Espace réservé du pied de page 7"/>
          <p:cNvSpPr>
            <a:spLocks noGrp="1"/>
          </p:cNvSpPr>
          <p:nvPr>
            <p:ph type="ftr" sz="quarter" idx="11"/>
          </p:nvPr>
        </p:nvSpPr>
        <p:spPr/>
        <p:txBody>
          <a:bodyPr/>
          <a:lstStyle/>
          <a:p>
            <a:r>
              <a:rPr lang="fr-FR"/>
              <a:t>DEEL All rights reserved</a:t>
            </a:r>
          </a:p>
        </p:txBody>
      </p:sp>
      <p:sp>
        <p:nvSpPr>
          <p:cNvPr id="9" name="Espace réservé du numéro de diapositive 8"/>
          <p:cNvSpPr>
            <a:spLocks noGrp="1"/>
          </p:cNvSpPr>
          <p:nvPr>
            <p:ph type="sldNum" sz="quarter" idx="12"/>
          </p:nvPr>
        </p:nvSpPr>
        <p:spPr/>
        <p:txBody>
          <a:bodyPr/>
          <a:lstStyle/>
          <a:p>
            <a:fld id="{73D8AB81-F534-4ABF-B1F7-42C70ED6C92E}" type="slidenum">
              <a:rPr lang="fr-FR" smtClean="0"/>
              <a:t>‹N°›</a:t>
            </a:fld>
            <a:endParaRPr lang="fr-FR"/>
          </a:p>
        </p:txBody>
      </p:sp>
      <p:sp>
        <p:nvSpPr>
          <p:cNvPr id="12" name="Titre 1"/>
          <p:cNvSpPr>
            <a:spLocks noGrp="1"/>
          </p:cNvSpPr>
          <p:nvPr>
            <p:ph type="title" hasCustomPrompt="1"/>
          </p:nvPr>
        </p:nvSpPr>
        <p:spPr>
          <a:xfrm>
            <a:off x="2404696" y="207389"/>
            <a:ext cx="10097550" cy="763571"/>
          </a:xfrm>
        </p:spPr>
        <p:txBody>
          <a:bodyPr/>
          <a:lstStyle/>
          <a:p>
            <a:r>
              <a:rPr lang="fr-FR" dirty="0"/>
              <a:t>MODIFIEZ LE STYLE DU TITRE</a:t>
            </a:r>
          </a:p>
        </p:txBody>
      </p:sp>
    </p:spTree>
    <p:extLst>
      <p:ext uri="{BB962C8B-B14F-4D97-AF65-F5344CB8AC3E}">
        <p14:creationId xmlns:p14="http://schemas.microsoft.com/office/powerpoint/2010/main" val="426227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81F50F67-D2A2-4A71-9AD6-FF3A03C8D051}" type="datetime1">
              <a:rPr lang="fr-FR" smtClean="0"/>
              <a:t>27/02/2024</a:t>
            </a:fld>
            <a:endParaRPr lang="fr-FR"/>
          </a:p>
        </p:txBody>
      </p:sp>
      <p:sp>
        <p:nvSpPr>
          <p:cNvPr id="4" name="Espace réservé du pied de page 3"/>
          <p:cNvSpPr>
            <a:spLocks noGrp="1"/>
          </p:cNvSpPr>
          <p:nvPr>
            <p:ph type="ftr" sz="quarter" idx="11"/>
          </p:nvPr>
        </p:nvSpPr>
        <p:spPr/>
        <p:txBody>
          <a:bodyPr/>
          <a:lstStyle/>
          <a:p>
            <a:r>
              <a:rPr lang="fr-FR"/>
              <a:t>DEEL All rights reserved</a:t>
            </a:r>
          </a:p>
        </p:txBody>
      </p:sp>
      <p:sp>
        <p:nvSpPr>
          <p:cNvPr id="5" name="Espace réservé du numéro de diapositive 4"/>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111905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E16B5C-1947-4435-90FB-C16EE7C7ADBA}" type="datetime1">
              <a:rPr lang="fr-FR" smtClean="0"/>
              <a:t>27/02/2024</a:t>
            </a:fld>
            <a:endParaRPr lang="fr-FR"/>
          </a:p>
        </p:txBody>
      </p:sp>
      <p:sp>
        <p:nvSpPr>
          <p:cNvPr id="3" name="Espace réservé du pied de page 2"/>
          <p:cNvSpPr>
            <a:spLocks noGrp="1"/>
          </p:cNvSpPr>
          <p:nvPr>
            <p:ph type="ftr" sz="quarter" idx="11"/>
          </p:nvPr>
        </p:nvSpPr>
        <p:spPr/>
        <p:txBody>
          <a:bodyPr/>
          <a:lstStyle/>
          <a:p>
            <a:r>
              <a:rPr lang="fr-FR"/>
              <a:t>DEEL All rights reserved</a:t>
            </a:r>
          </a:p>
        </p:txBody>
      </p:sp>
      <p:sp>
        <p:nvSpPr>
          <p:cNvPr id="4" name="Espace réservé du numéro de diapositive 3"/>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177331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F48192F-CAEF-4C28-B84E-89EE0C89F8EA}" type="datetime1">
              <a:rPr lang="fr-FR" smtClean="0"/>
              <a:t>27/02/2024</a:t>
            </a:fld>
            <a:endParaRPr lang="fr-FR"/>
          </a:p>
        </p:txBody>
      </p:sp>
      <p:sp>
        <p:nvSpPr>
          <p:cNvPr id="6" name="Espace réservé du pied de page 5"/>
          <p:cNvSpPr>
            <a:spLocks noGrp="1"/>
          </p:cNvSpPr>
          <p:nvPr>
            <p:ph type="ftr" sz="quarter" idx="11"/>
          </p:nvPr>
        </p:nvSpPr>
        <p:spPr/>
        <p:txBody>
          <a:bodyPr/>
          <a:lstStyle/>
          <a:p>
            <a:r>
              <a:rPr lang="fr-FR"/>
              <a:t>DEEL All rights reserved</a:t>
            </a:r>
          </a:p>
        </p:txBody>
      </p:sp>
      <p:sp>
        <p:nvSpPr>
          <p:cNvPr id="7" name="Espace réservé du numéro de diapositive 6"/>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76203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b="1">
                <a:solidFill>
                  <a:schemeClr val="bg1"/>
                </a:solidFill>
              </a:defRPr>
            </a:lvl1pPr>
          </a:lstStyle>
          <a:p>
            <a:fld id="{286FC548-FEFD-46DE-A14E-C44EFCDF2805}" type="datetime1">
              <a:rPr lang="fr-FR" smtClean="0"/>
              <a:t>27/02/2024</a:t>
            </a:fld>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DEEL All rights reserved</a:t>
            </a:r>
            <a:endParaRPr lang="fr-FR" dirty="0"/>
          </a:p>
        </p:txBody>
      </p:sp>
      <p:sp>
        <p:nvSpPr>
          <p:cNvPr id="6" name="Espace réservé du numéro de diapositive 5"/>
          <p:cNvSpPr>
            <a:spLocks noGrp="1"/>
          </p:cNvSpPr>
          <p:nvPr>
            <p:ph type="sldNum" sz="quarter" idx="12"/>
          </p:nvPr>
        </p:nvSpPr>
        <p:spPr/>
        <p:txBody>
          <a:bodyPr/>
          <a:lstStyle>
            <a:lvl1pPr>
              <a:defRPr b="1">
                <a:solidFill>
                  <a:schemeClr val="bg1"/>
                </a:solidFill>
              </a:defRPr>
            </a:lvl1pPr>
          </a:lstStyle>
          <a:p>
            <a:fld id="{AC1A83A9-06FC-4C4E-8B1E-B38C21BE46E6}" type="slidenum">
              <a:rPr lang="fr-FR" smtClean="0"/>
              <a:pPr/>
              <a:t>‹N°›</a:t>
            </a:fld>
            <a:endParaRPr lang="fr-FR" dirty="0"/>
          </a:p>
        </p:txBody>
      </p:sp>
    </p:spTree>
    <p:extLst>
      <p:ext uri="{BB962C8B-B14F-4D97-AF65-F5344CB8AC3E}">
        <p14:creationId xmlns:p14="http://schemas.microsoft.com/office/powerpoint/2010/main" val="1971239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sp>
        <p:nvSpPr>
          <p:cNvPr id="4" name="Espace réservé de la date 3"/>
          <p:cNvSpPr>
            <a:spLocks noGrp="1"/>
          </p:cNvSpPr>
          <p:nvPr>
            <p:ph type="dt" sz="half" idx="10"/>
          </p:nvPr>
        </p:nvSpPr>
        <p:spPr/>
        <p:txBody>
          <a:bodyPr/>
          <a:lstStyle/>
          <a:p>
            <a:fld id="{9CD16346-8BCA-4A67-996C-DE76B49FF746}" type="datetime1">
              <a:rPr lang="fr-FR" smtClean="0"/>
              <a:t>27/02/2024</a:t>
            </a:fld>
            <a:endParaRPr lang="fr-FR" dirty="0"/>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1692261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A8CD70A-53EA-498B-95A8-D49916647714}"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endParaRPr lang="fr-FR" dirty="0"/>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387449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FEBB0C0-7A1D-43AB-B8DB-1D465FACFB18}"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611889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9787" y="1269207"/>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p:cNvSpPr>
            <a:spLocks noGrp="1"/>
          </p:cNvSpPr>
          <p:nvPr>
            <p:ph sz="half" idx="2"/>
          </p:nvPr>
        </p:nvSpPr>
        <p:spPr>
          <a:xfrm>
            <a:off x="839789" y="2259806"/>
            <a:ext cx="5157785" cy="3929857"/>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225186" y="1269207"/>
            <a:ext cx="5130202"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Espace réservé du contenu 5"/>
          <p:cNvSpPr>
            <a:spLocks noGrp="1"/>
          </p:cNvSpPr>
          <p:nvPr>
            <p:ph sz="quarter" idx="4"/>
          </p:nvPr>
        </p:nvSpPr>
        <p:spPr>
          <a:xfrm>
            <a:off x="6225186" y="2259806"/>
            <a:ext cx="5130201" cy="3929857"/>
          </a:xfrm>
        </p:spPr>
        <p:txBody>
          <a:bodyPr/>
          <a:lstStyle>
            <a:lvl1pPr>
              <a:defRPr>
                <a:solidFill>
                  <a:schemeClr val="tx1"/>
                </a:solidFill>
              </a:defRPr>
            </a:lvl1pPr>
            <a:lvl2pPr>
              <a:defRPr>
                <a:solidFill>
                  <a:schemeClr val="accent1"/>
                </a:solidFill>
              </a:defRPr>
            </a:lvl2pPr>
            <a:lvl3pPr>
              <a:defRPr>
                <a:solidFill>
                  <a:schemeClr val="tx2"/>
                </a:solidFill>
              </a:defRPr>
            </a:lvl3pPr>
            <a:lvl4pPr>
              <a:defRPr>
                <a:solidFill>
                  <a:schemeClr val="tx1"/>
                </a:solidFill>
              </a:defRPr>
            </a:lvl4pPr>
            <a:lvl5pPr>
              <a:defRPr>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356061" y="6309204"/>
            <a:ext cx="1080000" cy="360000"/>
          </a:xfrm>
        </p:spPr>
        <p:txBody>
          <a:bodyPr/>
          <a:lstStyle/>
          <a:p>
            <a:fld id="{3739D9B9-7943-4B4D-B077-A836234570A0}" type="datetime1">
              <a:rPr lang="fr-FR" smtClean="0"/>
              <a:t>27/02/2024</a:t>
            </a:fld>
            <a:endParaRPr lang="fr-FR" dirty="0"/>
          </a:p>
        </p:txBody>
      </p:sp>
      <p:sp>
        <p:nvSpPr>
          <p:cNvPr id="8" name="Espace réservé du pied de page 7"/>
          <p:cNvSpPr>
            <a:spLocks noGrp="1"/>
          </p:cNvSpPr>
          <p:nvPr>
            <p:ph type="ftr" sz="quarter" idx="11"/>
          </p:nvPr>
        </p:nvSpPr>
        <p:spPr/>
        <p:txBody>
          <a:bodyPr/>
          <a:lstStyle/>
          <a:p>
            <a:r>
              <a:rPr lang="fr-FR"/>
              <a:t>DEEL All rights reserved</a:t>
            </a:r>
          </a:p>
        </p:txBody>
      </p:sp>
      <p:sp>
        <p:nvSpPr>
          <p:cNvPr id="9" name="Espace réservé du numéro de diapositive 8"/>
          <p:cNvSpPr>
            <a:spLocks noGrp="1"/>
          </p:cNvSpPr>
          <p:nvPr>
            <p:ph type="sldNum" sz="quarter" idx="12"/>
          </p:nvPr>
        </p:nvSpPr>
        <p:spPr/>
        <p:txBody>
          <a:bodyPr/>
          <a:lstStyle/>
          <a:p>
            <a:fld id="{73D8AB81-F534-4ABF-B1F7-42C70ED6C92E}" type="slidenum">
              <a:rPr lang="fr-FR" smtClean="0"/>
              <a:t>‹N°›</a:t>
            </a:fld>
            <a:endParaRPr lang="fr-FR"/>
          </a:p>
        </p:txBody>
      </p:sp>
      <p:sp>
        <p:nvSpPr>
          <p:cNvPr id="2" name="Titre 1"/>
          <p:cNvSpPr>
            <a:spLocks noGrp="1"/>
          </p:cNvSpPr>
          <p:nvPr>
            <p:ph type="title" hasCustomPrompt="1"/>
          </p:nvPr>
        </p:nvSpPr>
        <p:spPr>
          <a:xfrm>
            <a:off x="2517818" y="42038"/>
            <a:ext cx="10097550" cy="1068921"/>
          </a:xfrm>
        </p:spPr>
        <p:txBody>
          <a:bodyPr/>
          <a:lstStyle/>
          <a:p>
            <a:r>
              <a:rPr lang="fr-FR" dirty="0"/>
              <a:t>MODIFIEZ LE STYLE DU TITRE</a:t>
            </a:r>
          </a:p>
        </p:txBody>
      </p:sp>
    </p:spTree>
    <p:extLst>
      <p:ext uri="{BB962C8B-B14F-4D97-AF65-F5344CB8AC3E}">
        <p14:creationId xmlns:p14="http://schemas.microsoft.com/office/powerpoint/2010/main" val="262502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0" name="Rectangle 9"/>
          <p:cNvSpPr/>
          <p:nvPr userDrawn="1"/>
        </p:nvSpPr>
        <p:spPr>
          <a:xfrm>
            <a:off x="6096000" y="1196976"/>
            <a:ext cx="6167120" cy="49252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idx="1"/>
          </p:nvPr>
        </p:nvSpPr>
        <p:spPr>
          <a:xfrm>
            <a:off x="839787" y="126920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p:cNvSpPr>
            <a:spLocks noGrp="1"/>
          </p:cNvSpPr>
          <p:nvPr>
            <p:ph sz="half" idx="2"/>
          </p:nvPr>
        </p:nvSpPr>
        <p:spPr>
          <a:xfrm>
            <a:off x="839788" y="2259806"/>
            <a:ext cx="5157787" cy="3833813"/>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222206" y="1269207"/>
            <a:ext cx="5133182"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Espace réservé du contenu 5"/>
          <p:cNvSpPr>
            <a:spLocks noGrp="1"/>
          </p:cNvSpPr>
          <p:nvPr>
            <p:ph sz="quarter" idx="4"/>
          </p:nvPr>
        </p:nvSpPr>
        <p:spPr>
          <a:xfrm>
            <a:off x="6222206" y="2259806"/>
            <a:ext cx="5133182" cy="3833813"/>
          </a:xfrm>
        </p:spPr>
        <p:txBody>
          <a:bodyPr/>
          <a:lstStyle>
            <a:lvl1pPr>
              <a:defRPr>
                <a:solidFill>
                  <a:schemeClr val="bg1"/>
                </a:solidFill>
              </a:defRPr>
            </a:lvl1pPr>
            <a:lvl2pPr>
              <a:defRPr>
                <a:solidFill>
                  <a:schemeClr val="accent2"/>
                </a:solidFill>
              </a:defRPr>
            </a:lvl2pPr>
            <a:lvl3pPr>
              <a:defRPr>
                <a:solidFill>
                  <a:schemeClr val="accent4"/>
                </a:solidFill>
              </a:defRPr>
            </a:lvl3pPr>
            <a:lvl4pPr>
              <a:defRPr>
                <a:solidFill>
                  <a:schemeClr val="bg1"/>
                </a:solidFill>
              </a:defRPr>
            </a:lvl4pPr>
            <a:lvl5pPr>
              <a:defRPr>
                <a:solidFill>
                  <a:schemeClr val="bg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356063" y="6307691"/>
            <a:ext cx="1080000" cy="360000"/>
          </a:xfrm>
        </p:spPr>
        <p:txBody>
          <a:bodyPr/>
          <a:lstStyle/>
          <a:p>
            <a:fld id="{67E8A4D3-D3F1-463A-959C-93C7A68D1B25}" type="datetime1">
              <a:rPr lang="fr-FR" smtClean="0"/>
              <a:t>27/02/2024</a:t>
            </a:fld>
            <a:endParaRPr lang="fr-FR"/>
          </a:p>
        </p:txBody>
      </p:sp>
      <p:sp>
        <p:nvSpPr>
          <p:cNvPr id="8" name="Espace réservé du pied de page 7"/>
          <p:cNvSpPr>
            <a:spLocks noGrp="1"/>
          </p:cNvSpPr>
          <p:nvPr>
            <p:ph type="ftr" sz="quarter" idx="11"/>
          </p:nvPr>
        </p:nvSpPr>
        <p:spPr/>
        <p:txBody>
          <a:bodyPr/>
          <a:lstStyle/>
          <a:p>
            <a:r>
              <a:rPr lang="fr-FR"/>
              <a:t>DEEL All rights reserved</a:t>
            </a:r>
          </a:p>
        </p:txBody>
      </p:sp>
      <p:sp>
        <p:nvSpPr>
          <p:cNvPr id="9" name="Espace réservé du numéro de diapositive 8"/>
          <p:cNvSpPr>
            <a:spLocks noGrp="1"/>
          </p:cNvSpPr>
          <p:nvPr>
            <p:ph type="sldNum" sz="quarter" idx="12"/>
          </p:nvPr>
        </p:nvSpPr>
        <p:spPr/>
        <p:txBody>
          <a:bodyPr/>
          <a:lstStyle/>
          <a:p>
            <a:fld id="{73D8AB81-F534-4ABF-B1F7-42C70ED6C92E}" type="slidenum">
              <a:rPr lang="fr-FR" smtClean="0"/>
              <a:t>‹N°›</a:t>
            </a:fld>
            <a:endParaRPr lang="fr-FR"/>
          </a:p>
        </p:txBody>
      </p:sp>
      <p:sp>
        <p:nvSpPr>
          <p:cNvPr id="13" name="Titre 1"/>
          <p:cNvSpPr>
            <a:spLocks noGrp="1"/>
          </p:cNvSpPr>
          <p:nvPr>
            <p:ph type="title" hasCustomPrompt="1"/>
          </p:nvPr>
        </p:nvSpPr>
        <p:spPr>
          <a:xfrm>
            <a:off x="2517818" y="42038"/>
            <a:ext cx="10097550" cy="1068921"/>
          </a:xfrm>
        </p:spPr>
        <p:txBody>
          <a:bodyPr/>
          <a:lstStyle/>
          <a:p>
            <a:r>
              <a:rPr lang="fr-FR" dirty="0"/>
              <a:t>MODIFIEZ LE STYLE DU TITRE</a:t>
            </a:r>
          </a:p>
        </p:txBody>
      </p:sp>
    </p:spTree>
    <p:extLst>
      <p:ext uri="{BB962C8B-B14F-4D97-AF65-F5344CB8AC3E}">
        <p14:creationId xmlns:p14="http://schemas.microsoft.com/office/powerpoint/2010/main" val="1660655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FFF97E48-02B4-4002-A75C-71773AC36E96}" type="datetime1">
              <a:rPr lang="fr-FR" smtClean="0"/>
              <a:t>27/02/2024</a:t>
            </a:fld>
            <a:endParaRPr lang="fr-FR"/>
          </a:p>
        </p:txBody>
      </p:sp>
      <p:sp>
        <p:nvSpPr>
          <p:cNvPr id="4" name="Espace réservé du pied de page 3"/>
          <p:cNvSpPr>
            <a:spLocks noGrp="1"/>
          </p:cNvSpPr>
          <p:nvPr>
            <p:ph type="ftr" sz="quarter" idx="11"/>
          </p:nvPr>
        </p:nvSpPr>
        <p:spPr/>
        <p:txBody>
          <a:bodyPr/>
          <a:lstStyle/>
          <a:p>
            <a:r>
              <a:rPr lang="fr-FR"/>
              <a:t>DEEL All rights reserved</a:t>
            </a:r>
          </a:p>
        </p:txBody>
      </p:sp>
      <p:sp>
        <p:nvSpPr>
          <p:cNvPr id="5" name="Espace réservé du numéro de diapositive 4"/>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974958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FC98DB-C5F4-4F5E-B94A-6E1D69FA6194}" type="datetime1">
              <a:rPr lang="fr-FR" smtClean="0"/>
              <a:t>27/02/2024</a:t>
            </a:fld>
            <a:endParaRPr lang="fr-FR"/>
          </a:p>
        </p:txBody>
      </p:sp>
      <p:sp>
        <p:nvSpPr>
          <p:cNvPr id="3" name="Espace réservé du pied de page 2"/>
          <p:cNvSpPr>
            <a:spLocks noGrp="1"/>
          </p:cNvSpPr>
          <p:nvPr>
            <p:ph type="ftr" sz="quarter" idx="11"/>
          </p:nvPr>
        </p:nvSpPr>
        <p:spPr/>
        <p:txBody>
          <a:bodyPr/>
          <a:lstStyle/>
          <a:p>
            <a:r>
              <a:rPr lang="fr-FR"/>
              <a:t>DEEL All rights reserved</a:t>
            </a:r>
          </a:p>
        </p:txBody>
      </p:sp>
      <p:sp>
        <p:nvSpPr>
          <p:cNvPr id="4" name="Espace réservé du numéro de diapositive 3"/>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1599174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703C45B-A9D7-4C98-A30D-2EDF58AA27E9}" type="datetime1">
              <a:rPr lang="fr-FR" smtClean="0"/>
              <a:t>27/02/2024</a:t>
            </a:fld>
            <a:endParaRPr lang="fr-FR"/>
          </a:p>
        </p:txBody>
      </p:sp>
      <p:sp>
        <p:nvSpPr>
          <p:cNvPr id="6" name="Espace réservé du pied de page 5"/>
          <p:cNvSpPr>
            <a:spLocks noGrp="1"/>
          </p:cNvSpPr>
          <p:nvPr>
            <p:ph type="ftr" sz="quarter" idx="11"/>
          </p:nvPr>
        </p:nvSpPr>
        <p:spPr/>
        <p:txBody>
          <a:bodyPr/>
          <a:lstStyle/>
          <a:p>
            <a:r>
              <a:rPr lang="fr-FR"/>
              <a:t>DEEL All rights reserved</a:t>
            </a:r>
          </a:p>
        </p:txBody>
      </p:sp>
      <p:sp>
        <p:nvSpPr>
          <p:cNvPr id="7" name="Espace réservé du numéro de diapositive 6"/>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1663448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sp>
        <p:nvSpPr>
          <p:cNvPr id="4" name="Espace réservé de la date 3"/>
          <p:cNvSpPr>
            <a:spLocks noGrp="1"/>
          </p:cNvSpPr>
          <p:nvPr>
            <p:ph type="dt" sz="half" idx="10"/>
          </p:nvPr>
        </p:nvSpPr>
        <p:spPr/>
        <p:txBody>
          <a:bodyPr/>
          <a:lstStyle/>
          <a:p>
            <a:fld id="{E9B4CB67-A867-4806-9F80-AE240E53A2A5}" type="datetime1">
              <a:rPr lang="fr-FR" smtClean="0"/>
              <a:t>27/02/2024</a:t>
            </a:fld>
            <a:endParaRPr lang="fr-FR" dirty="0"/>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4256296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3FBC074-D5AE-42AD-8E1F-41554E92EEAB}"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endParaRPr lang="fr-FR" dirty="0"/>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255360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dirty="0"/>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C010D614-860D-4ACA-B3F3-4E3695AC139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AC1A83A9-06FC-4C4E-8B1E-B38C21BE46E6}" type="slidenum">
              <a:rPr lang="fr-FR" smtClean="0"/>
              <a:t>‹N°›</a:t>
            </a:fld>
            <a:endParaRPr lang="fr-FR"/>
          </a:p>
        </p:txBody>
      </p:sp>
    </p:spTree>
    <p:extLst>
      <p:ext uri="{BB962C8B-B14F-4D97-AF65-F5344CB8AC3E}">
        <p14:creationId xmlns:p14="http://schemas.microsoft.com/office/powerpoint/2010/main" val="2206201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230D92D1-1AB5-4AE5-A79C-A5C8893FD1AB}"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2240929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839789" y="1293916"/>
            <a:ext cx="5157785" cy="489574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5"/>
          <p:cNvSpPr>
            <a:spLocks noGrp="1"/>
          </p:cNvSpPr>
          <p:nvPr>
            <p:ph sz="quarter" idx="4"/>
          </p:nvPr>
        </p:nvSpPr>
        <p:spPr>
          <a:xfrm>
            <a:off x="6225186" y="1293914"/>
            <a:ext cx="5130201" cy="4895749"/>
          </a:xfrm>
        </p:spPr>
        <p:txBody>
          <a:bodyPr/>
          <a:lstStyle>
            <a:lvl1pPr>
              <a:defRPr>
                <a:solidFill>
                  <a:schemeClr val="tx1"/>
                </a:solidFill>
              </a:defRPr>
            </a:lvl1pPr>
            <a:lvl2pPr>
              <a:defRPr>
                <a:solidFill>
                  <a:schemeClr val="accent1"/>
                </a:solidFill>
              </a:defRPr>
            </a:lvl2pPr>
            <a:lvl3pPr>
              <a:defRPr>
                <a:solidFill>
                  <a:schemeClr val="tx2"/>
                </a:solidFill>
              </a:defRPr>
            </a:lvl3pPr>
            <a:lvl4pPr>
              <a:defRPr>
                <a:solidFill>
                  <a:schemeClr val="tx1"/>
                </a:solidFill>
              </a:defRPr>
            </a:lvl4pPr>
            <a:lvl5pPr>
              <a:defRPr>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356061" y="6317058"/>
            <a:ext cx="1153160" cy="357081"/>
          </a:xfrm>
        </p:spPr>
        <p:txBody>
          <a:bodyPr/>
          <a:lstStyle/>
          <a:p>
            <a:fld id="{E6B557DD-182D-4670-A209-13FDFA9272D5}" type="datetime1">
              <a:rPr lang="fr-FR" smtClean="0"/>
              <a:t>27/02/2024</a:t>
            </a:fld>
            <a:endParaRPr lang="fr-FR"/>
          </a:p>
        </p:txBody>
      </p:sp>
      <p:sp>
        <p:nvSpPr>
          <p:cNvPr id="8" name="Espace réservé du pied de page 7"/>
          <p:cNvSpPr>
            <a:spLocks noGrp="1"/>
          </p:cNvSpPr>
          <p:nvPr>
            <p:ph type="ftr" sz="quarter" idx="11"/>
          </p:nvPr>
        </p:nvSpPr>
        <p:spPr/>
        <p:txBody>
          <a:bodyPr/>
          <a:lstStyle/>
          <a:p>
            <a:r>
              <a:rPr lang="fr-FR"/>
              <a:t>DEEL All rights reserved</a:t>
            </a:r>
          </a:p>
        </p:txBody>
      </p:sp>
      <p:sp>
        <p:nvSpPr>
          <p:cNvPr id="9" name="Espace réservé du numéro de diapositive 8"/>
          <p:cNvSpPr>
            <a:spLocks noGrp="1"/>
          </p:cNvSpPr>
          <p:nvPr>
            <p:ph type="sldNum" sz="quarter" idx="12"/>
          </p:nvPr>
        </p:nvSpPr>
        <p:spPr/>
        <p:txBody>
          <a:bodyPr/>
          <a:lstStyle/>
          <a:p>
            <a:fld id="{73D8AB81-F534-4ABF-B1F7-42C70ED6C92E}" type="slidenum">
              <a:rPr lang="fr-FR" smtClean="0"/>
              <a:t>‹N°›</a:t>
            </a:fld>
            <a:endParaRPr lang="fr-FR"/>
          </a:p>
        </p:txBody>
      </p:sp>
      <p:sp>
        <p:nvSpPr>
          <p:cNvPr id="10" name="Titre 1"/>
          <p:cNvSpPr>
            <a:spLocks noGrp="1"/>
          </p:cNvSpPr>
          <p:nvPr>
            <p:ph type="title" hasCustomPrompt="1"/>
          </p:nvPr>
        </p:nvSpPr>
        <p:spPr>
          <a:xfrm>
            <a:off x="2423551" y="33599"/>
            <a:ext cx="10097550" cy="1068921"/>
          </a:xfrm>
        </p:spPr>
        <p:txBody>
          <a:bodyPr/>
          <a:lstStyle>
            <a:lvl1pPr>
              <a:defRPr>
                <a:solidFill>
                  <a:schemeClr val="bg1"/>
                </a:solidFill>
              </a:defRPr>
            </a:lvl1pPr>
          </a:lstStyle>
          <a:p>
            <a:r>
              <a:rPr lang="fr-FR" dirty="0"/>
              <a:t>MODIFIEZ LE STYLE DU TITRE</a:t>
            </a:r>
          </a:p>
        </p:txBody>
      </p:sp>
    </p:spTree>
    <p:extLst>
      <p:ext uri="{BB962C8B-B14F-4D97-AF65-F5344CB8AC3E}">
        <p14:creationId xmlns:p14="http://schemas.microsoft.com/office/powerpoint/2010/main" val="417159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9787" y="1269207"/>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p:cNvSpPr>
            <a:spLocks noGrp="1"/>
          </p:cNvSpPr>
          <p:nvPr>
            <p:ph sz="half" idx="2"/>
          </p:nvPr>
        </p:nvSpPr>
        <p:spPr>
          <a:xfrm>
            <a:off x="839789" y="2259806"/>
            <a:ext cx="5157785" cy="3929857"/>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225186" y="1269207"/>
            <a:ext cx="5130202"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Espace réservé du contenu 5"/>
          <p:cNvSpPr>
            <a:spLocks noGrp="1"/>
          </p:cNvSpPr>
          <p:nvPr>
            <p:ph sz="quarter" idx="4"/>
          </p:nvPr>
        </p:nvSpPr>
        <p:spPr>
          <a:xfrm>
            <a:off x="6225186" y="2259806"/>
            <a:ext cx="5130201" cy="3929857"/>
          </a:xfrm>
        </p:spPr>
        <p:txBody>
          <a:bodyPr/>
          <a:lstStyle>
            <a:lvl1pPr>
              <a:defRPr>
                <a:solidFill>
                  <a:schemeClr val="tx1"/>
                </a:solidFill>
              </a:defRPr>
            </a:lvl1pPr>
            <a:lvl2pPr>
              <a:defRPr>
                <a:solidFill>
                  <a:schemeClr val="accent1"/>
                </a:solidFill>
              </a:defRPr>
            </a:lvl2pPr>
            <a:lvl3pPr>
              <a:defRPr>
                <a:solidFill>
                  <a:schemeClr val="tx2"/>
                </a:solidFill>
              </a:defRPr>
            </a:lvl3pPr>
            <a:lvl4pPr>
              <a:defRPr>
                <a:solidFill>
                  <a:schemeClr val="tx1"/>
                </a:solidFill>
              </a:defRPr>
            </a:lvl4pPr>
            <a:lvl5pPr>
              <a:defRPr>
                <a:solidFill>
                  <a:schemeClr val="tx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356062" y="6317058"/>
            <a:ext cx="1153160" cy="357081"/>
          </a:xfrm>
        </p:spPr>
        <p:txBody>
          <a:bodyPr/>
          <a:lstStyle/>
          <a:p>
            <a:fld id="{B9AF4C59-CFD5-4206-9A20-CB4D2F68BC29}" type="datetime1">
              <a:rPr lang="fr-FR" smtClean="0"/>
              <a:t>27/02/2024</a:t>
            </a:fld>
            <a:endParaRPr lang="fr-FR"/>
          </a:p>
        </p:txBody>
      </p:sp>
      <p:sp>
        <p:nvSpPr>
          <p:cNvPr id="8" name="Espace réservé du pied de page 7"/>
          <p:cNvSpPr>
            <a:spLocks noGrp="1"/>
          </p:cNvSpPr>
          <p:nvPr>
            <p:ph type="ftr" sz="quarter" idx="11"/>
          </p:nvPr>
        </p:nvSpPr>
        <p:spPr/>
        <p:txBody>
          <a:bodyPr/>
          <a:lstStyle/>
          <a:p>
            <a:r>
              <a:rPr lang="fr-FR"/>
              <a:t>DEEL All rights reserved</a:t>
            </a:r>
          </a:p>
        </p:txBody>
      </p:sp>
      <p:sp>
        <p:nvSpPr>
          <p:cNvPr id="9" name="Espace réservé du numéro de diapositive 8"/>
          <p:cNvSpPr>
            <a:spLocks noGrp="1"/>
          </p:cNvSpPr>
          <p:nvPr>
            <p:ph type="sldNum" sz="quarter" idx="12"/>
          </p:nvPr>
        </p:nvSpPr>
        <p:spPr/>
        <p:txBody>
          <a:bodyPr/>
          <a:lstStyle/>
          <a:p>
            <a:fld id="{73D8AB81-F534-4ABF-B1F7-42C70ED6C92E}" type="slidenum">
              <a:rPr lang="fr-FR" smtClean="0"/>
              <a:t>‹N°›</a:t>
            </a:fld>
            <a:endParaRPr lang="fr-FR"/>
          </a:p>
        </p:txBody>
      </p:sp>
      <p:sp>
        <p:nvSpPr>
          <p:cNvPr id="12" name="Titre 1"/>
          <p:cNvSpPr>
            <a:spLocks noGrp="1"/>
          </p:cNvSpPr>
          <p:nvPr>
            <p:ph type="title" hasCustomPrompt="1"/>
          </p:nvPr>
        </p:nvSpPr>
        <p:spPr>
          <a:xfrm>
            <a:off x="2423551" y="33599"/>
            <a:ext cx="10097550" cy="1068921"/>
          </a:xfrm>
        </p:spPr>
        <p:txBody>
          <a:bodyPr/>
          <a:lstStyle>
            <a:lvl1pPr>
              <a:defRPr>
                <a:solidFill>
                  <a:schemeClr val="bg1"/>
                </a:solidFill>
              </a:defRPr>
            </a:lvl1pPr>
          </a:lstStyle>
          <a:p>
            <a:r>
              <a:rPr lang="fr-FR" dirty="0"/>
              <a:t>MODIFIEZ LE STYLE DU TITRE</a:t>
            </a:r>
          </a:p>
        </p:txBody>
      </p:sp>
    </p:spTree>
    <p:extLst>
      <p:ext uri="{BB962C8B-B14F-4D97-AF65-F5344CB8AC3E}">
        <p14:creationId xmlns:p14="http://schemas.microsoft.com/office/powerpoint/2010/main" val="1853403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0" name="Rectangle 9"/>
          <p:cNvSpPr/>
          <p:nvPr userDrawn="1"/>
        </p:nvSpPr>
        <p:spPr>
          <a:xfrm>
            <a:off x="6096000" y="1121570"/>
            <a:ext cx="6167120" cy="50006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idx="1"/>
          </p:nvPr>
        </p:nvSpPr>
        <p:spPr>
          <a:xfrm>
            <a:off x="839787" y="126920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p:cNvSpPr>
            <a:spLocks noGrp="1"/>
          </p:cNvSpPr>
          <p:nvPr>
            <p:ph sz="half" idx="2"/>
          </p:nvPr>
        </p:nvSpPr>
        <p:spPr>
          <a:xfrm>
            <a:off x="839788" y="2259806"/>
            <a:ext cx="5157787" cy="3833813"/>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222206" y="1269207"/>
            <a:ext cx="5133182"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Espace réservé du contenu 5"/>
          <p:cNvSpPr>
            <a:spLocks noGrp="1"/>
          </p:cNvSpPr>
          <p:nvPr>
            <p:ph sz="quarter" idx="4"/>
          </p:nvPr>
        </p:nvSpPr>
        <p:spPr>
          <a:xfrm>
            <a:off x="6222206" y="2259806"/>
            <a:ext cx="5133182" cy="3833813"/>
          </a:xfrm>
        </p:spPr>
        <p:txBody>
          <a:bodyPr/>
          <a:lstStyle>
            <a:lvl1pPr>
              <a:defRPr>
                <a:solidFill>
                  <a:schemeClr val="bg1"/>
                </a:solidFill>
              </a:defRPr>
            </a:lvl1pPr>
            <a:lvl2pPr>
              <a:defRPr>
                <a:solidFill>
                  <a:schemeClr val="accent2"/>
                </a:solidFill>
              </a:defRPr>
            </a:lvl2pPr>
            <a:lvl3pPr>
              <a:defRPr>
                <a:solidFill>
                  <a:schemeClr val="accent4"/>
                </a:solidFill>
              </a:defRPr>
            </a:lvl3pPr>
            <a:lvl4pPr>
              <a:defRPr>
                <a:solidFill>
                  <a:schemeClr val="bg1"/>
                </a:solidFill>
              </a:defRPr>
            </a:lvl4pPr>
            <a:lvl5pPr>
              <a:defRPr>
                <a:solidFill>
                  <a:schemeClr val="bg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356062" y="6317058"/>
            <a:ext cx="1153160" cy="357081"/>
          </a:xfrm>
        </p:spPr>
        <p:txBody>
          <a:bodyPr/>
          <a:lstStyle/>
          <a:p>
            <a:fld id="{25B438F1-5154-47D3-97B1-A76D136D18A9}" type="datetime1">
              <a:rPr lang="fr-FR" smtClean="0"/>
              <a:t>27/02/2024</a:t>
            </a:fld>
            <a:endParaRPr lang="fr-FR"/>
          </a:p>
        </p:txBody>
      </p:sp>
      <p:sp>
        <p:nvSpPr>
          <p:cNvPr id="8" name="Espace réservé du pied de page 7"/>
          <p:cNvSpPr>
            <a:spLocks noGrp="1"/>
          </p:cNvSpPr>
          <p:nvPr>
            <p:ph type="ftr" sz="quarter" idx="11"/>
          </p:nvPr>
        </p:nvSpPr>
        <p:spPr/>
        <p:txBody>
          <a:bodyPr/>
          <a:lstStyle/>
          <a:p>
            <a:r>
              <a:rPr lang="fr-FR"/>
              <a:t>DEEL All rights reserved</a:t>
            </a:r>
          </a:p>
        </p:txBody>
      </p:sp>
      <p:sp>
        <p:nvSpPr>
          <p:cNvPr id="9" name="Espace réservé du numéro de diapositive 8"/>
          <p:cNvSpPr>
            <a:spLocks noGrp="1"/>
          </p:cNvSpPr>
          <p:nvPr>
            <p:ph type="sldNum" sz="quarter" idx="12"/>
          </p:nvPr>
        </p:nvSpPr>
        <p:spPr/>
        <p:txBody>
          <a:bodyPr/>
          <a:lstStyle/>
          <a:p>
            <a:fld id="{73D8AB81-F534-4ABF-B1F7-42C70ED6C92E}" type="slidenum">
              <a:rPr lang="fr-FR" smtClean="0"/>
              <a:t>‹N°›</a:t>
            </a:fld>
            <a:endParaRPr lang="fr-FR"/>
          </a:p>
        </p:txBody>
      </p:sp>
      <p:sp>
        <p:nvSpPr>
          <p:cNvPr id="2" name="Titre 1"/>
          <p:cNvSpPr>
            <a:spLocks noGrp="1"/>
          </p:cNvSpPr>
          <p:nvPr>
            <p:ph type="title" hasCustomPrompt="1"/>
          </p:nvPr>
        </p:nvSpPr>
        <p:spPr>
          <a:xfrm>
            <a:off x="2423551" y="33599"/>
            <a:ext cx="10097550" cy="1068921"/>
          </a:xfrm>
        </p:spPr>
        <p:txBody>
          <a:bodyPr/>
          <a:lstStyle>
            <a:lvl1pPr>
              <a:defRPr>
                <a:solidFill>
                  <a:schemeClr val="bg1"/>
                </a:solidFill>
              </a:defRPr>
            </a:lvl1pPr>
          </a:lstStyle>
          <a:p>
            <a:r>
              <a:rPr lang="fr-FR" dirty="0"/>
              <a:t>MODIFIEZ LE STYLE DU TITRE</a:t>
            </a:r>
          </a:p>
        </p:txBody>
      </p:sp>
    </p:spTree>
    <p:extLst>
      <p:ext uri="{BB962C8B-B14F-4D97-AF65-F5344CB8AC3E}">
        <p14:creationId xmlns:p14="http://schemas.microsoft.com/office/powerpoint/2010/main" val="3069041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20D87E76-5ADB-4994-BDAF-25E951EFBA55}" type="datetime1">
              <a:rPr lang="fr-FR" smtClean="0"/>
              <a:t>27/02/2024</a:t>
            </a:fld>
            <a:endParaRPr lang="fr-FR"/>
          </a:p>
        </p:txBody>
      </p:sp>
      <p:sp>
        <p:nvSpPr>
          <p:cNvPr id="4" name="Espace réservé du pied de page 3"/>
          <p:cNvSpPr>
            <a:spLocks noGrp="1"/>
          </p:cNvSpPr>
          <p:nvPr>
            <p:ph type="ftr" sz="quarter" idx="11"/>
          </p:nvPr>
        </p:nvSpPr>
        <p:spPr/>
        <p:txBody>
          <a:bodyPr/>
          <a:lstStyle/>
          <a:p>
            <a:r>
              <a:rPr lang="fr-FR"/>
              <a:t>DEEL All rights reserved</a:t>
            </a:r>
          </a:p>
        </p:txBody>
      </p:sp>
      <p:sp>
        <p:nvSpPr>
          <p:cNvPr id="5" name="Espace réservé du numéro de diapositive 4"/>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12053130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A19D48-ACB2-4D21-B8E4-1CEC824A6A7F}" type="datetime1">
              <a:rPr lang="fr-FR" smtClean="0"/>
              <a:t>27/02/2024</a:t>
            </a:fld>
            <a:endParaRPr lang="fr-FR"/>
          </a:p>
        </p:txBody>
      </p:sp>
      <p:sp>
        <p:nvSpPr>
          <p:cNvPr id="3" name="Espace réservé du pied de page 2"/>
          <p:cNvSpPr>
            <a:spLocks noGrp="1"/>
          </p:cNvSpPr>
          <p:nvPr>
            <p:ph type="ftr" sz="quarter" idx="11"/>
          </p:nvPr>
        </p:nvSpPr>
        <p:spPr/>
        <p:txBody>
          <a:bodyPr/>
          <a:lstStyle/>
          <a:p>
            <a:r>
              <a:rPr lang="fr-FR"/>
              <a:t>DEEL All rights reserved</a:t>
            </a:r>
          </a:p>
        </p:txBody>
      </p:sp>
      <p:sp>
        <p:nvSpPr>
          <p:cNvPr id="4" name="Espace réservé du numéro de diapositive 3"/>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3908478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1143000"/>
            <a:ext cx="3783429" cy="9144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386388" y="1143000"/>
            <a:ext cx="5757862" cy="48864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217898"/>
            <a:ext cx="378343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D84AD05-B179-45D4-AB84-9DE5E276B494}" type="datetime1">
              <a:rPr lang="fr-FR" smtClean="0"/>
              <a:t>27/02/2024</a:t>
            </a:fld>
            <a:endParaRPr lang="fr-FR"/>
          </a:p>
        </p:txBody>
      </p:sp>
      <p:sp>
        <p:nvSpPr>
          <p:cNvPr id="6" name="Espace réservé du pied de page 5"/>
          <p:cNvSpPr>
            <a:spLocks noGrp="1"/>
          </p:cNvSpPr>
          <p:nvPr>
            <p:ph type="ftr" sz="quarter" idx="11"/>
          </p:nvPr>
        </p:nvSpPr>
        <p:spPr/>
        <p:txBody>
          <a:bodyPr/>
          <a:lstStyle/>
          <a:p>
            <a:r>
              <a:rPr lang="fr-FR"/>
              <a:t>DEEL All rights reserved</a:t>
            </a:r>
          </a:p>
        </p:txBody>
      </p:sp>
      <p:sp>
        <p:nvSpPr>
          <p:cNvPr id="7" name="Espace réservé du numéro de diapositive 6"/>
          <p:cNvSpPr>
            <a:spLocks noGrp="1"/>
          </p:cNvSpPr>
          <p:nvPr>
            <p:ph type="sldNum" sz="quarter" idx="12"/>
          </p:nvPr>
        </p:nvSpPr>
        <p:spPr/>
        <p:txBody>
          <a:bodyPr/>
          <a:lstStyle/>
          <a:p>
            <a:fld id="{73D8AB81-F534-4ABF-B1F7-42C70ED6C92E}" type="slidenum">
              <a:rPr lang="fr-FR" smtClean="0"/>
              <a:t>‹N°›</a:t>
            </a:fld>
            <a:endParaRPr lang="fr-FR"/>
          </a:p>
        </p:txBody>
      </p:sp>
    </p:spTree>
    <p:extLst>
      <p:ext uri="{BB962C8B-B14F-4D97-AF65-F5344CB8AC3E}">
        <p14:creationId xmlns:p14="http://schemas.microsoft.com/office/powerpoint/2010/main" val="2133531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6F9A230B-B8B9-4A5B-91BF-AB7D566CF103}"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5BA9A6AF-5919-46A7-919B-41974669FE5C}" type="slidenum">
              <a:rPr lang="fr-FR" smtClean="0"/>
              <a:t>‹N°›</a:t>
            </a:fld>
            <a:endParaRPr lang="fr-FR"/>
          </a:p>
        </p:txBody>
      </p:sp>
    </p:spTree>
    <p:extLst>
      <p:ext uri="{BB962C8B-B14F-4D97-AF65-F5344CB8AC3E}">
        <p14:creationId xmlns:p14="http://schemas.microsoft.com/office/powerpoint/2010/main" val="1276265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8200" y="983456"/>
            <a:ext cx="10515600" cy="711441"/>
          </a:xfrm>
        </p:spPr>
        <p:txBody>
          <a:bodyPr/>
          <a:lstStyle>
            <a:lvl1pPr>
              <a:defRPr>
                <a:solidFill>
                  <a:schemeClr val="tx1"/>
                </a:solidFill>
              </a:defRPr>
            </a:lvl1pPr>
          </a:lstStyle>
          <a:p>
            <a:r>
              <a:rPr lang="fr-FR" dirty="0"/>
              <a:t>Table of Content</a:t>
            </a:r>
          </a:p>
        </p:txBody>
      </p:sp>
      <p:sp>
        <p:nvSpPr>
          <p:cNvPr id="3" name="Espace réservé du contenu 2"/>
          <p:cNvSpPr>
            <a:spLocks noGrp="1"/>
          </p:cNvSpPr>
          <p:nvPr>
            <p:ph idx="1"/>
          </p:nvPr>
        </p:nvSpPr>
        <p:spPr>
          <a:xfrm>
            <a:off x="838200" y="1825625"/>
            <a:ext cx="5462588" cy="4351338"/>
          </a:xfrm>
        </p:spPr>
        <p:txBody>
          <a:bodyPr/>
          <a:lstStyle>
            <a:lvl1pPr marL="514350" indent="-514350">
              <a:buFont typeface="+mj-lt"/>
              <a:buAutoNum type="romanUcPeriod"/>
              <a:defRPr>
                <a:solidFill>
                  <a:schemeClr val="accent1"/>
                </a:solidFill>
              </a:defRPr>
            </a:lvl1pPr>
            <a:lvl2pPr marL="914400" indent="-457200">
              <a:buFont typeface="+mj-lt"/>
              <a:buAutoNum type="alphaLcPeriod"/>
              <a:defRPr>
                <a:solidFill>
                  <a:schemeClr val="tx2"/>
                </a:solidFill>
              </a:defRPr>
            </a:lvl2pPr>
            <a:lvl3pPr marL="1371600" indent="-457200">
              <a:buFont typeface="+mj-lt"/>
              <a:buAutoNum type="romanLcPeriod"/>
              <a:defRPr/>
            </a:lvl3pPr>
            <a:lvl4pPr marL="1714500" indent="-342900">
              <a:buFont typeface="Wingdings" panose="05000000000000000000" pitchFamily="2" charset="2"/>
              <a:buChar char="Ø"/>
              <a:defRPr/>
            </a:lvl4pPr>
            <a:lvl5pPr marL="2171700" indent="-342900">
              <a:buFont typeface="+mj-lt"/>
              <a:buAutoNum type="arabicParenR"/>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Espace réservé de la date 3"/>
          <p:cNvSpPr>
            <a:spLocks noGrp="1"/>
          </p:cNvSpPr>
          <p:nvPr>
            <p:ph type="dt" sz="half" idx="10"/>
          </p:nvPr>
        </p:nvSpPr>
        <p:spPr/>
        <p:txBody>
          <a:bodyPr/>
          <a:lstStyle/>
          <a:p>
            <a:fld id="{A916D1A8-AB30-4462-8E19-3D919F00D16F}"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5BA9A6AF-5919-46A7-919B-41974669FE5C}" type="slidenum">
              <a:rPr lang="fr-FR" smtClean="0"/>
              <a:t>‹N°›</a:t>
            </a:fld>
            <a:endParaRPr lang="fr-FR"/>
          </a:p>
        </p:txBody>
      </p:sp>
    </p:spTree>
    <p:extLst>
      <p:ext uri="{BB962C8B-B14F-4D97-AF65-F5344CB8AC3E}">
        <p14:creationId xmlns:p14="http://schemas.microsoft.com/office/powerpoint/2010/main" val="2883941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DCC62283-98F2-45EB-884F-6AB2A84BF252}"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5BA9A6AF-5919-46A7-919B-41974669FE5C}" type="slidenum">
              <a:rPr lang="fr-FR" smtClean="0"/>
              <a:t>‹N°›</a:t>
            </a:fld>
            <a:endParaRPr lang="fr-FR"/>
          </a:p>
        </p:txBody>
      </p:sp>
    </p:spTree>
    <p:extLst>
      <p:ext uri="{BB962C8B-B14F-4D97-AF65-F5344CB8AC3E}">
        <p14:creationId xmlns:p14="http://schemas.microsoft.com/office/powerpoint/2010/main" val="2016250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MODIFIEZ LE STYLE DU TITRE</a:t>
            </a:r>
          </a:p>
        </p:txBody>
      </p:sp>
      <p:sp>
        <p:nvSpPr>
          <p:cNvPr id="3" name="Espace réservé du contenu 2"/>
          <p:cNvSpPr>
            <a:spLocks noGrp="1"/>
          </p:cNvSpPr>
          <p:nvPr>
            <p:ph sz="half" idx="1"/>
          </p:nvPr>
        </p:nvSpPr>
        <p:spPr>
          <a:xfrm>
            <a:off x="838200" y="1825625"/>
            <a:ext cx="5181600" cy="428450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28450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3A4C426-2919-4865-BF4D-9C2EDABCC0D3}" type="datetime1">
              <a:rPr lang="fr-FR" smtClean="0"/>
              <a:t>27/02/2024</a:t>
            </a:fld>
            <a:endParaRPr lang="fr-FR"/>
          </a:p>
        </p:txBody>
      </p:sp>
      <p:sp>
        <p:nvSpPr>
          <p:cNvPr id="6" name="Espace réservé du pied de page 5"/>
          <p:cNvSpPr>
            <a:spLocks noGrp="1"/>
          </p:cNvSpPr>
          <p:nvPr>
            <p:ph type="ftr" sz="quarter" idx="11"/>
          </p:nvPr>
        </p:nvSpPr>
        <p:spPr/>
        <p:txBody>
          <a:bodyPr/>
          <a:lstStyle/>
          <a:p>
            <a:r>
              <a:rPr lang="fr-FR"/>
              <a:t>DEEL All rights reserved</a:t>
            </a:r>
          </a:p>
        </p:txBody>
      </p:sp>
      <p:sp>
        <p:nvSpPr>
          <p:cNvPr id="7" name="Espace réservé du numéro de diapositive 6"/>
          <p:cNvSpPr>
            <a:spLocks noGrp="1"/>
          </p:cNvSpPr>
          <p:nvPr>
            <p:ph type="sldNum" sz="quarter" idx="12"/>
          </p:nvPr>
        </p:nvSpPr>
        <p:spPr/>
        <p:txBody>
          <a:bodyPr/>
          <a:lstStyle/>
          <a:p>
            <a:fld id="{AC1A83A9-06FC-4C4E-8B1E-B38C21BE46E6}" type="slidenum">
              <a:rPr lang="fr-FR" smtClean="0"/>
              <a:t>‹N°›</a:t>
            </a:fld>
            <a:endParaRPr lang="fr-FR"/>
          </a:p>
        </p:txBody>
      </p:sp>
    </p:spTree>
    <p:extLst>
      <p:ext uri="{BB962C8B-B14F-4D97-AF65-F5344CB8AC3E}">
        <p14:creationId xmlns:p14="http://schemas.microsoft.com/office/powerpoint/2010/main" val="598662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DAA8AA0-E72A-4533-9692-3273498DA200}" type="datetime1">
              <a:rPr lang="fr-FR" smtClean="0"/>
              <a:t>27/02/2024</a:t>
            </a:fld>
            <a:endParaRPr lang="fr-FR"/>
          </a:p>
        </p:txBody>
      </p:sp>
      <p:sp>
        <p:nvSpPr>
          <p:cNvPr id="3" name="Espace réservé du pied de page 2"/>
          <p:cNvSpPr>
            <a:spLocks noGrp="1"/>
          </p:cNvSpPr>
          <p:nvPr>
            <p:ph type="ftr" sz="quarter" idx="11"/>
          </p:nvPr>
        </p:nvSpPr>
        <p:spPr/>
        <p:txBody>
          <a:bodyPr/>
          <a:lstStyle/>
          <a:p>
            <a:r>
              <a:rPr lang="fr-FR"/>
              <a:t>DEEL All rights reserved</a:t>
            </a:r>
          </a:p>
        </p:txBody>
      </p:sp>
      <p:sp>
        <p:nvSpPr>
          <p:cNvPr id="4" name="Espace réservé du numéro de diapositive 3"/>
          <p:cNvSpPr>
            <a:spLocks noGrp="1"/>
          </p:cNvSpPr>
          <p:nvPr>
            <p:ph type="sldNum" sz="quarter" idx="12"/>
          </p:nvPr>
        </p:nvSpPr>
        <p:spPr/>
        <p:txBody>
          <a:bodyPr/>
          <a:lstStyle/>
          <a:p>
            <a:fld id="{5BA9A6AF-5919-46A7-919B-41974669FE5C}" type="slidenum">
              <a:rPr lang="fr-FR" smtClean="0"/>
              <a:t>‹N°›</a:t>
            </a:fld>
            <a:endParaRPr lang="fr-FR"/>
          </a:p>
        </p:txBody>
      </p:sp>
    </p:spTree>
    <p:extLst>
      <p:ext uri="{BB962C8B-B14F-4D97-AF65-F5344CB8AC3E}">
        <p14:creationId xmlns:p14="http://schemas.microsoft.com/office/powerpoint/2010/main" val="192243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9788" y="365125"/>
            <a:ext cx="10515600" cy="1325563"/>
          </a:xfrm>
        </p:spPr>
        <p:txBody>
          <a:bodyPr/>
          <a:lstStyle/>
          <a:p>
            <a:r>
              <a:rPr lang="fr-FR" dirty="0"/>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219130" y="1681163"/>
            <a:ext cx="51362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Espace réservé du contenu 5"/>
          <p:cNvSpPr>
            <a:spLocks noGrp="1"/>
          </p:cNvSpPr>
          <p:nvPr>
            <p:ph sz="quarter" idx="4"/>
          </p:nvPr>
        </p:nvSpPr>
        <p:spPr>
          <a:xfrm>
            <a:off x="6219130" y="2505075"/>
            <a:ext cx="513625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97B11B2-06BE-48EB-B70F-9312AB4B9A85}" type="datetime1">
              <a:rPr lang="fr-FR" smtClean="0"/>
              <a:t>27/02/2024</a:t>
            </a:fld>
            <a:endParaRPr lang="fr-FR"/>
          </a:p>
        </p:txBody>
      </p:sp>
      <p:sp>
        <p:nvSpPr>
          <p:cNvPr id="8" name="Espace réservé du pied de page 7"/>
          <p:cNvSpPr>
            <a:spLocks noGrp="1"/>
          </p:cNvSpPr>
          <p:nvPr>
            <p:ph type="ftr" sz="quarter" idx="11"/>
          </p:nvPr>
        </p:nvSpPr>
        <p:spPr/>
        <p:txBody>
          <a:bodyPr/>
          <a:lstStyle/>
          <a:p>
            <a:r>
              <a:rPr lang="fr-FR"/>
              <a:t>DEEL All rights reserved</a:t>
            </a:r>
          </a:p>
        </p:txBody>
      </p:sp>
      <p:sp>
        <p:nvSpPr>
          <p:cNvPr id="9" name="Espace réservé du numéro de diapositive 8"/>
          <p:cNvSpPr>
            <a:spLocks noGrp="1"/>
          </p:cNvSpPr>
          <p:nvPr>
            <p:ph type="sldNum" sz="quarter" idx="12"/>
          </p:nvPr>
        </p:nvSpPr>
        <p:spPr/>
        <p:txBody>
          <a:bodyPr/>
          <a:lstStyle/>
          <a:p>
            <a:fld id="{AC1A83A9-06FC-4C4E-8B1E-B38C21BE46E6}" type="slidenum">
              <a:rPr lang="fr-FR" smtClean="0"/>
              <a:t>‹N°›</a:t>
            </a:fld>
            <a:endParaRPr lang="fr-FR"/>
          </a:p>
        </p:txBody>
      </p:sp>
    </p:spTree>
    <p:extLst>
      <p:ext uri="{BB962C8B-B14F-4D97-AF65-F5344CB8AC3E}">
        <p14:creationId xmlns:p14="http://schemas.microsoft.com/office/powerpoint/2010/main" val="321316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78C9A900-7DCE-49ED-949F-7BBF8B04EA11}" type="datetime1">
              <a:rPr lang="fr-FR" smtClean="0"/>
              <a:t>27/02/2024</a:t>
            </a:fld>
            <a:endParaRPr lang="fr-FR"/>
          </a:p>
        </p:txBody>
      </p:sp>
      <p:sp>
        <p:nvSpPr>
          <p:cNvPr id="4" name="Espace réservé du pied de page 3"/>
          <p:cNvSpPr>
            <a:spLocks noGrp="1"/>
          </p:cNvSpPr>
          <p:nvPr>
            <p:ph type="ftr" sz="quarter" idx="11"/>
          </p:nvPr>
        </p:nvSpPr>
        <p:spPr/>
        <p:txBody>
          <a:bodyPr/>
          <a:lstStyle/>
          <a:p>
            <a:r>
              <a:rPr lang="fr-FR"/>
              <a:t>DEEL All rights reserved</a:t>
            </a:r>
          </a:p>
        </p:txBody>
      </p:sp>
      <p:sp>
        <p:nvSpPr>
          <p:cNvPr id="5" name="Espace réservé du numéro de diapositive 4"/>
          <p:cNvSpPr>
            <a:spLocks noGrp="1"/>
          </p:cNvSpPr>
          <p:nvPr>
            <p:ph type="sldNum" sz="quarter" idx="12"/>
          </p:nvPr>
        </p:nvSpPr>
        <p:spPr/>
        <p:txBody>
          <a:bodyPr/>
          <a:lstStyle/>
          <a:p>
            <a:fld id="{AC1A83A9-06FC-4C4E-8B1E-B38C21BE46E6}" type="slidenum">
              <a:rPr lang="fr-FR" smtClean="0"/>
              <a:t>‹N°›</a:t>
            </a:fld>
            <a:endParaRPr lang="fr-FR"/>
          </a:p>
        </p:txBody>
      </p:sp>
    </p:spTree>
    <p:extLst>
      <p:ext uri="{BB962C8B-B14F-4D97-AF65-F5344CB8AC3E}">
        <p14:creationId xmlns:p14="http://schemas.microsoft.com/office/powerpoint/2010/main" val="99083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036748-97A2-4A15-9571-1339A197A799}" type="datetime1">
              <a:rPr lang="fr-FR" smtClean="0"/>
              <a:t>27/02/2024</a:t>
            </a:fld>
            <a:endParaRPr lang="fr-FR"/>
          </a:p>
        </p:txBody>
      </p:sp>
      <p:sp>
        <p:nvSpPr>
          <p:cNvPr id="3" name="Espace réservé du pied de page 2"/>
          <p:cNvSpPr>
            <a:spLocks noGrp="1"/>
          </p:cNvSpPr>
          <p:nvPr>
            <p:ph type="ftr" sz="quarter" idx="11"/>
          </p:nvPr>
        </p:nvSpPr>
        <p:spPr/>
        <p:txBody>
          <a:bodyPr/>
          <a:lstStyle/>
          <a:p>
            <a:r>
              <a:rPr lang="fr-FR"/>
              <a:t>DEEL All rights reserved</a:t>
            </a:r>
          </a:p>
        </p:txBody>
      </p:sp>
      <p:sp>
        <p:nvSpPr>
          <p:cNvPr id="4" name="Espace réservé du numéro de diapositive 3"/>
          <p:cNvSpPr>
            <a:spLocks noGrp="1"/>
          </p:cNvSpPr>
          <p:nvPr>
            <p:ph type="sldNum" sz="quarter" idx="12"/>
          </p:nvPr>
        </p:nvSpPr>
        <p:spPr/>
        <p:txBody>
          <a:bodyPr/>
          <a:lstStyle/>
          <a:p>
            <a:fld id="{AC1A83A9-06FC-4C4E-8B1E-B38C21BE46E6}" type="slidenum">
              <a:rPr lang="fr-FR" smtClean="0"/>
              <a:t>‹N°›</a:t>
            </a:fld>
            <a:endParaRPr lang="fr-FR"/>
          </a:p>
        </p:txBody>
      </p:sp>
    </p:spTree>
    <p:extLst>
      <p:ext uri="{BB962C8B-B14F-4D97-AF65-F5344CB8AC3E}">
        <p14:creationId xmlns:p14="http://schemas.microsoft.com/office/powerpoint/2010/main" val="77743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8CCAA1D-94E6-4624-9219-C9058EA35624}" type="datetime1">
              <a:rPr lang="fr-FR" smtClean="0"/>
              <a:t>27/02/2024</a:t>
            </a:fld>
            <a:endParaRPr lang="fr-FR"/>
          </a:p>
        </p:txBody>
      </p:sp>
      <p:sp>
        <p:nvSpPr>
          <p:cNvPr id="6" name="Espace réservé du pied de page 5"/>
          <p:cNvSpPr>
            <a:spLocks noGrp="1"/>
          </p:cNvSpPr>
          <p:nvPr>
            <p:ph type="ftr" sz="quarter" idx="11"/>
          </p:nvPr>
        </p:nvSpPr>
        <p:spPr/>
        <p:txBody>
          <a:bodyPr/>
          <a:lstStyle/>
          <a:p>
            <a:r>
              <a:rPr lang="fr-FR"/>
              <a:t>DEEL All rights reserved</a:t>
            </a:r>
          </a:p>
        </p:txBody>
      </p:sp>
      <p:sp>
        <p:nvSpPr>
          <p:cNvPr id="7" name="Espace réservé du numéro de diapositive 6"/>
          <p:cNvSpPr>
            <a:spLocks noGrp="1"/>
          </p:cNvSpPr>
          <p:nvPr>
            <p:ph type="sldNum" sz="quarter" idx="12"/>
          </p:nvPr>
        </p:nvSpPr>
        <p:spPr/>
        <p:txBody>
          <a:bodyPr/>
          <a:lstStyle/>
          <a:p>
            <a:fld id="{AC1A83A9-06FC-4C4E-8B1E-B38C21BE46E6}" type="slidenum">
              <a:rPr lang="fr-FR" smtClean="0"/>
              <a:t>‹N°›</a:t>
            </a:fld>
            <a:endParaRPr lang="fr-FR"/>
          </a:p>
        </p:txBody>
      </p:sp>
    </p:spTree>
    <p:extLst>
      <p:ext uri="{BB962C8B-B14F-4D97-AF65-F5344CB8AC3E}">
        <p14:creationId xmlns:p14="http://schemas.microsoft.com/office/powerpoint/2010/main" val="209460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49CE9E2-EC97-452A-9C4C-7E31AB89A0AB}" type="datetime1">
              <a:rPr lang="fr-FR" smtClean="0"/>
              <a:t>27/02/2024</a:t>
            </a:fld>
            <a:endParaRPr lang="fr-FR"/>
          </a:p>
        </p:txBody>
      </p:sp>
      <p:sp>
        <p:nvSpPr>
          <p:cNvPr id="6" name="Espace réservé du pied de page 5"/>
          <p:cNvSpPr>
            <a:spLocks noGrp="1"/>
          </p:cNvSpPr>
          <p:nvPr>
            <p:ph type="ftr" sz="quarter" idx="11"/>
          </p:nvPr>
        </p:nvSpPr>
        <p:spPr/>
        <p:txBody>
          <a:bodyPr/>
          <a:lstStyle/>
          <a:p>
            <a:r>
              <a:rPr lang="fr-FR"/>
              <a:t>DEEL All rights reserved</a:t>
            </a:r>
          </a:p>
        </p:txBody>
      </p:sp>
      <p:sp>
        <p:nvSpPr>
          <p:cNvPr id="7" name="Espace réservé du numéro de diapositive 6"/>
          <p:cNvSpPr>
            <a:spLocks noGrp="1"/>
          </p:cNvSpPr>
          <p:nvPr>
            <p:ph type="sldNum" sz="quarter" idx="12"/>
          </p:nvPr>
        </p:nvSpPr>
        <p:spPr/>
        <p:txBody>
          <a:bodyPr/>
          <a:lstStyle/>
          <a:p>
            <a:fld id="{AC1A83A9-06FC-4C4E-8B1E-B38C21BE46E6}" type="slidenum">
              <a:rPr lang="fr-FR" smtClean="0"/>
              <a:t>‹N°›</a:t>
            </a:fld>
            <a:endParaRPr lang="fr-FR"/>
          </a:p>
        </p:txBody>
      </p:sp>
    </p:spTree>
    <p:extLst>
      <p:ext uri="{BB962C8B-B14F-4D97-AF65-F5344CB8AC3E}">
        <p14:creationId xmlns:p14="http://schemas.microsoft.com/office/powerpoint/2010/main" val="130560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6"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5" Type="http://schemas.openxmlformats.org/officeDocument/2006/relationships/image" Target="../media/image5.png"/><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2.png"/><Relationship Id="rId5" Type="http://schemas.openxmlformats.org/officeDocument/2006/relationships/slideLayout" Target="../slideLayouts/slideLayout24.xml"/><Relationship Id="rId1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slideLayout" Target="../slideLayouts/slideLayout23.xml"/><Relationship Id="rId9" Type="http://schemas.openxmlformats.org/officeDocument/2006/relationships/theme" Target="../theme/theme3.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png"/><Relationship Id="rId2" Type="http://schemas.openxmlformats.org/officeDocument/2006/relationships/slideLayout" Target="../slideLayouts/slideLayout29.xml"/><Relationship Id="rId16" Type="http://schemas.openxmlformats.org/officeDocument/2006/relationships/image" Target="../media/image6.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5" Type="http://schemas.openxmlformats.org/officeDocument/2006/relationships/image" Target="../media/image5.png"/><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image" Target="../media/image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2.png"/><Relationship Id="rId5" Type="http://schemas.openxmlformats.org/officeDocument/2006/relationships/theme" Target="../theme/theme5.xml"/><Relationship Id="rId10" Type="http://schemas.openxmlformats.org/officeDocument/2006/relationships/image" Target="../media/image6.png"/><Relationship Id="rId4" Type="http://schemas.openxmlformats.org/officeDocument/2006/relationships/slideLayout" Target="../slideLayouts/slideLayout40.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115989"/>
            <a:ext cx="12589653" cy="1011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838200" y="546389"/>
            <a:ext cx="10515600" cy="1325563"/>
          </a:xfrm>
          <a:prstGeom prst="rect">
            <a:avLst/>
          </a:prstGeom>
        </p:spPr>
        <p:txBody>
          <a:bodyPr vert="horz" lIns="91440" tIns="45720" rIns="91440" bIns="45720" rtlCol="0" anchor="ctr">
            <a:normAutofit/>
          </a:bodyPr>
          <a:lstStyle/>
          <a:p>
            <a:r>
              <a:rPr lang="fr-FR" dirty="0"/>
              <a:t>A NEW TEMPLATE TITLE</a:t>
            </a:r>
          </a:p>
        </p:txBody>
      </p:sp>
      <p:sp>
        <p:nvSpPr>
          <p:cNvPr id="3" name="Espace réservé du texte 2"/>
          <p:cNvSpPr>
            <a:spLocks noGrp="1"/>
          </p:cNvSpPr>
          <p:nvPr>
            <p:ph type="body" idx="1"/>
          </p:nvPr>
        </p:nvSpPr>
        <p:spPr>
          <a:xfrm>
            <a:off x="838200" y="2022159"/>
            <a:ext cx="10515600" cy="3901122"/>
          </a:xfrm>
          <a:prstGeom prst="rect">
            <a:avLst/>
          </a:prstGeom>
        </p:spPr>
        <p:txBody>
          <a:bodyPr vert="horz" lIns="91440" tIns="45720" rIns="91440" bIns="45720" rtlCol="0">
            <a:normAutofit/>
          </a:bodyPr>
          <a:lstStyle/>
          <a:p>
            <a:pPr lvl="0"/>
            <a:r>
              <a:rPr lang="fr-FR" dirty="0"/>
              <a:t>First </a:t>
            </a:r>
            <a:r>
              <a:rPr lang="fr-FR" dirty="0" err="1"/>
              <a:t>level</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351536" y="6315484"/>
            <a:ext cx="1080000" cy="360000"/>
          </a:xfrm>
          <a:prstGeom prst="rect">
            <a:avLst/>
          </a:prstGeom>
        </p:spPr>
        <p:txBody>
          <a:bodyPr vert="horz" lIns="91440" tIns="45720" rIns="91440" bIns="45720" rtlCol="0" anchor="ctr"/>
          <a:lstStyle>
            <a:lvl1pPr algn="l">
              <a:defRPr sz="1200" b="1">
                <a:solidFill>
                  <a:schemeClr val="bg1"/>
                </a:solidFill>
              </a:defRPr>
            </a:lvl1pPr>
          </a:lstStyle>
          <a:p>
            <a:fld id="{2201ED52-3472-4B21-A4A9-989104A1F710}" type="datetime1">
              <a:rPr lang="fr-FR" smtClean="0"/>
              <a:t>27/02/2024</a:t>
            </a:fld>
            <a:endParaRPr lang="fr-FR" dirty="0"/>
          </a:p>
        </p:txBody>
      </p:sp>
      <p:sp>
        <p:nvSpPr>
          <p:cNvPr id="5" name="Espace réservé du pied de page 4"/>
          <p:cNvSpPr>
            <a:spLocks noGrp="1"/>
          </p:cNvSpPr>
          <p:nvPr>
            <p:ph type="ftr" sz="quarter" idx="3"/>
          </p:nvPr>
        </p:nvSpPr>
        <p:spPr>
          <a:xfrm>
            <a:off x="8790916" y="6307451"/>
            <a:ext cx="2160000" cy="360000"/>
          </a:xfrm>
          <a:prstGeom prst="rect">
            <a:avLst/>
          </a:prstGeom>
        </p:spPr>
        <p:txBody>
          <a:bodyPr vert="horz" lIns="91440" tIns="45720" rIns="91440" bIns="45720" rtlCol="0" anchor="ctr"/>
          <a:lstStyle>
            <a:lvl1pPr algn="l">
              <a:defRPr sz="1200" b="1">
                <a:solidFill>
                  <a:schemeClr val="bg1"/>
                </a:solidFill>
              </a:defRPr>
            </a:lvl1pPr>
          </a:lstStyle>
          <a:p>
            <a:r>
              <a:rPr lang="fr-FR" dirty="0"/>
              <a:t>DEEL All </a:t>
            </a:r>
            <a:r>
              <a:rPr lang="fr-FR" dirty="0" err="1"/>
              <a:t>rights</a:t>
            </a:r>
            <a:r>
              <a:rPr lang="fr-FR" dirty="0"/>
              <a:t> </a:t>
            </a:r>
            <a:r>
              <a:rPr lang="fr-FR" dirty="0" err="1"/>
              <a:t>reserved</a:t>
            </a:r>
            <a:endParaRPr lang="fr-FR" dirty="0"/>
          </a:p>
        </p:txBody>
      </p:sp>
      <p:sp>
        <p:nvSpPr>
          <p:cNvPr id="6" name="Espace réservé du numéro de diapositive 5"/>
          <p:cNvSpPr>
            <a:spLocks noGrp="1"/>
          </p:cNvSpPr>
          <p:nvPr>
            <p:ph type="sldNum" sz="quarter" idx="4"/>
          </p:nvPr>
        </p:nvSpPr>
        <p:spPr>
          <a:xfrm>
            <a:off x="11317989" y="6314139"/>
            <a:ext cx="540000" cy="360000"/>
          </a:xfrm>
          <a:prstGeom prst="rect">
            <a:avLst/>
          </a:prstGeom>
        </p:spPr>
        <p:txBody>
          <a:bodyPr vert="horz" lIns="91440" tIns="45720" rIns="91440" bIns="45720" rtlCol="0" anchor="ctr"/>
          <a:lstStyle>
            <a:lvl1pPr algn="ctr">
              <a:defRPr sz="1200" b="1">
                <a:solidFill>
                  <a:schemeClr val="bg1"/>
                </a:solidFill>
              </a:defRPr>
            </a:lvl1pPr>
          </a:lstStyle>
          <a:p>
            <a:fld id="{AC1A83A9-06FC-4C4E-8B1E-B38C21BE46E6}" type="slidenum">
              <a:rPr lang="fr-FR" smtClean="0"/>
              <a:pPr/>
              <a:t>‹N°›</a:t>
            </a:fld>
            <a:endParaRPr lang="fr-FR" dirty="0"/>
          </a:p>
        </p:txBody>
      </p:sp>
      <p:sp>
        <p:nvSpPr>
          <p:cNvPr id="15" name="Forme libre 14"/>
          <p:cNvSpPr/>
          <p:nvPr userDrawn="1"/>
        </p:nvSpPr>
        <p:spPr>
          <a:xfrm>
            <a:off x="-152400" y="-81280"/>
            <a:ext cx="12918872" cy="956709"/>
          </a:xfrm>
          <a:custGeom>
            <a:avLst/>
            <a:gdLst>
              <a:gd name="connsiteX0" fmla="*/ 0 w 12918872"/>
              <a:gd name="connsiteY0" fmla="*/ 30480 h 956709"/>
              <a:gd name="connsiteX1" fmla="*/ 1259840 w 12918872"/>
              <a:gd name="connsiteY1" fmla="*/ 731520 h 956709"/>
              <a:gd name="connsiteX2" fmla="*/ 6207760 w 12918872"/>
              <a:gd name="connsiteY2" fmla="*/ 243840 h 956709"/>
              <a:gd name="connsiteX3" fmla="*/ 11277600 w 12918872"/>
              <a:gd name="connsiteY3" fmla="*/ 955040 h 956709"/>
              <a:gd name="connsiteX4" fmla="*/ 12070080 w 12918872"/>
              <a:gd name="connsiteY4" fmla="*/ 0 h 956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8872" h="956709">
                <a:moveTo>
                  <a:pt x="0" y="30480"/>
                </a:moveTo>
                <a:cubicBezTo>
                  <a:pt x="112606" y="363220"/>
                  <a:pt x="225213" y="695960"/>
                  <a:pt x="1259840" y="731520"/>
                </a:cubicBezTo>
                <a:cubicBezTo>
                  <a:pt x="2294467" y="767080"/>
                  <a:pt x="4538133" y="206587"/>
                  <a:pt x="6207760" y="243840"/>
                </a:cubicBezTo>
                <a:cubicBezTo>
                  <a:pt x="7877387" y="281093"/>
                  <a:pt x="10300547" y="995680"/>
                  <a:pt x="11277600" y="955040"/>
                </a:cubicBezTo>
                <a:cubicBezTo>
                  <a:pt x="12254653" y="914400"/>
                  <a:pt x="13953066" y="160867"/>
                  <a:pt x="12070080" y="0"/>
                </a:cubicBezTo>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userDrawn="1"/>
        </p:nvPicPr>
        <p:blipFill>
          <a:blip r:embed="rId12" cstate="email">
            <a:duotone>
              <a:prstClr val="black"/>
              <a:schemeClr val="bg1">
                <a:tint val="45000"/>
                <a:satMod val="400000"/>
              </a:schemeClr>
            </a:duotone>
            <a:extLst>
              <a:ext uri="{28A0092B-C50C-407E-A947-70E740481C1C}">
                <a14:useLocalDpi xmlns:a14="http://schemas.microsoft.com/office/drawing/2010/main"/>
              </a:ext>
            </a:extLst>
          </a:blip>
          <a:stretch>
            <a:fillRect/>
          </a:stretch>
        </p:blipFill>
        <p:spPr>
          <a:xfrm>
            <a:off x="9982200" y="63331"/>
            <a:ext cx="1731230" cy="667486"/>
          </a:xfrm>
          <a:prstGeom prst="rect">
            <a:avLst/>
          </a:prstGeom>
        </p:spPr>
      </p:pic>
      <p:pic>
        <p:nvPicPr>
          <p:cNvPr id="17" name="Image 16"/>
          <p:cNvPicPr>
            <a:picLocks noChangeAspect="1"/>
          </p:cNvPicPr>
          <p:nvPr userDrawn="1"/>
        </p:nvPicPr>
        <p:blipFill>
          <a:blip r:embed="rId13">
            <a:lum bright="70000" contrast="-70000"/>
          </a:blip>
          <a:stretch/>
        </p:blipFill>
        <p:spPr bwMode="auto">
          <a:xfrm>
            <a:off x="6215715" y="6236697"/>
            <a:ext cx="1093878" cy="510476"/>
          </a:xfrm>
          <a:prstGeom prst="rect">
            <a:avLst/>
          </a:prstGeom>
        </p:spPr>
      </p:pic>
      <p:pic>
        <p:nvPicPr>
          <p:cNvPr id="18" name="Image 17"/>
          <p:cNvPicPr>
            <a:picLocks noChangeAspect="1"/>
          </p:cNvPicPr>
          <p:nvPr userDrawn="1"/>
        </p:nvPicPr>
        <p:blipFill>
          <a:blip r:embed="rId14">
            <a:lum bright="70000" contrast="-70000"/>
          </a:blip>
          <a:stretch/>
        </p:blipFill>
        <p:spPr bwMode="auto">
          <a:xfrm>
            <a:off x="4754763" y="6237885"/>
            <a:ext cx="1093878" cy="510476"/>
          </a:xfrm>
          <a:prstGeom prst="rect">
            <a:avLst/>
          </a:prstGeom>
        </p:spPr>
      </p:pic>
      <p:pic>
        <p:nvPicPr>
          <p:cNvPr id="19" name="Image 18"/>
          <p:cNvPicPr>
            <a:picLocks noChangeAspect="1"/>
          </p:cNvPicPr>
          <p:nvPr userDrawn="1"/>
        </p:nvPicPr>
        <p:blipFill>
          <a:blip r:embed="rId15"/>
          <a:stretch/>
        </p:blipFill>
        <p:spPr bwMode="auto">
          <a:xfrm>
            <a:off x="1832859" y="6308711"/>
            <a:ext cx="1093876" cy="366448"/>
          </a:xfrm>
          <a:prstGeom prst="rect">
            <a:avLst/>
          </a:prstGeom>
        </p:spPr>
      </p:pic>
      <p:pic>
        <p:nvPicPr>
          <p:cNvPr id="20" name="Image 19"/>
          <p:cNvPicPr>
            <a:picLocks noChangeAspect="1"/>
          </p:cNvPicPr>
          <p:nvPr userDrawn="1"/>
        </p:nvPicPr>
        <p:blipFill>
          <a:blip r:embed="rId16"/>
          <a:stretch/>
        </p:blipFill>
        <p:spPr bwMode="auto">
          <a:xfrm>
            <a:off x="3293811" y="6236697"/>
            <a:ext cx="1093876" cy="487744"/>
          </a:xfrm>
          <a:prstGeom prst="rect">
            <a:avLst/>
          </a:prstGeom>
        </p:spPr>
      </p:pic>
      <p:pic>
        <p:nvPicPr>
          <p:cNvPr id="21" name="Image 20"/>
          <p:cNvPicPr/>
          <p:nvPr userDrawn="1"/>
        </p:nvPicPr>
        <p:blipFill>
          <a:blip r:embed="rId17">
            <a:biLevel thresh="25000"/>
          </a:blip>
          <a:stretch/>
        </p:blipFill>
        <p:spPr bwMode="auto">
          <a:xfrm>
            <a:off x="7676667" y="6307691"/>
            <a:ext cx="747176" cy="366448"/>
          </a:xfrm>
          <a:prstGeom prst="rect">
            <a:avLst/>
          </a:prstGeom>
          <a:noFill/>
          <a:ln>
            <a:noFill/>
          </a:ln>
        </p:spPr>
      </p:pic>
    </p:spTree>
    <p:extLst>
      <p:ext uri="{BB962C8B-B14F-4D97-AF65-F5344CB8AC3E}">
        <p14:creationId xmlns:p14="http://schemas.microsoft.com/office/powerpoint/2010/main" val="172501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3"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0" name="Rectangle 19"/>
          <p:cNvSpPr/>
          <p:nvPr userDrawn="1"/>
        </p:nvSpPr>
        <p:spPr>
          <a:xfrm>
            <a:off x="0" y="6168494"/>
            <a:ext cx="12589653" cy="1011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1037810" y="1211999"/>
            <a:ext cx="10097550" cy="1068921"/>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1037810" y="2526664"/>
            <a:ext cx="10097550" cy="3543640"/>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351535" y="6316048"/>
            <a:ext cx="1080000" cy="360000"/>
          </a:xfrm>
          <a:prstGeom prst="rect">
            <a:avLst/>
          </a:prstGeom>
        </p:spPr>
        <p:txBody>
          <a:bodyPr vert="horz" lIns="91440" tIns="45720" rIns="91440" bIns="45720" rtlCol="0" anchor="ctr"/>
          <a:lstStyle>
            <a:lvl1pPr algn="l">
              <a:defRPr sz="1200" b="1">
                <a:solidFill>
                  <a:schemeClr val="bg1"/>
                </a:solidFill>
              </a:defRPr>
            </a:lvl1pPr>
          </a:lstStyle>
          <a:p>
            <a:fld id="{FFC711BB-6BE4-41F2-BE79-B783635DFA50}" type="datetime1">
              <a:rPr lang="fr-FR" smtClean="0"/>
              <a:t>27/02/2024</a:t>
            </a:fld>
            <a:endParaRPr lang="fr-FR" dirty="0"/>
          </a:p>
        </p:txBody>
      </p:sp>
      <p:sp>
        <p:nvSpPr>
          <p:cNvPr id="5" name="Espace réservé du pied de page 4"/>
          <p:cNvSpPr>
            <a:spLocks noGrp="1"/>
          </p:cNvSpPr>
          <p:nvPr>
            <p:ph type="ftr" sz="quarter" idx="3"/>
          </p:nvPr>
        </p:nvSpPr>
        <p:spPr>
          <a:xfrm>
            <a:off x="8790917" y="6316048"/>
            <a:ext cx="2160000" cy="358091"/>
          </a:xfrm>
          <a:prstGeom prst="rect">
            <a:avLst/>
          </a:prstGeom>
        </p:spPr>
        <p:txBody>
          <a:bodyPr vert="horz" lIns="91440" tIns="45720" rIns="91440" bIns="45720" rtlCol="0" anchor="ctr"/>
          <a:lstStyle>
            <a:lvl1pPr algn="l">
              <a:defRPr sz="1200" b="1">
                <a:solidFill>
                  <a:schemeClr val="bg1"/>
                </a:solidFill>
              </a:defRPr>
            </a:lvl1pPr>
          </a:lstStyle>
          <a:p>
            <a:r>
              <a:rPr lang="fr-FR" dirty="0"/>
              <a:t>DEEL All </a:t>
            </a:r>
            <a:r>
              <a:rPr lang="fr-FR" dirty="0" err="1"/>
              <a:t>rights</a:t>
            </a:r>
            <a:r>
              <a:rPr lang="fr-FR" dirty="0"/>
              <a:t> </a:t>
            </a:r>
            <a:r>
              <a:rPr lang="fr-FR" dirty="0" err="1"/>
              <a:t>reserved</a:t>
            </a:r>
            <a:endParaRPr lang="fr-FR" dirty="0"/>
          </a:p>
        </p:txBody>
      </p:sp>
      <p:sp>
        <p:nvSpPr>
          <p:cNvPr id="6" name="Espace réservé du numéro de diapositive 5"/>
          <p:cNvSpPr>
            <a:spLocks noGrp="1"/>
          </p:cNvSpPr>
          <p:nvPr>
            <p:ph type="sldNum" sz="quarter" idx="4"/>
          </p:nvPr>
        </p:nvSpPr>
        <p:spPr>
          <a:xfrm>
            <a:off x="11317991" y="6307691"/>
            <a:ext cx="540000" cy="360000"/>
          </a:xfrm>
          <a:prstGeom prst="rect">
            <a:avLst/>
          </a:prstGeom>
        </p:spPr>
        <p:txBody>
          <a:bodyPr vert="horz" lIns="91440" tIns="45720" rIns="91440" bIns="45720" rtlCol="0" anchor="ctr"/>
          <a:lstStyle>
            <a:lvl1pPr algn="ctr">
              <a:defRPr sz="1200" b="1">
                <a:solidFill>
                  <a:schemeClr val="bg1"/>
                </a:solidFill>
              </a:defRPr>
            </a:lvl1pPr>
          </a:lstStyle>
          <a:p>
            <a:fld id="{73D8AB81-F534-4ABF-B1F7-42C70ED6C92E}" type="slidenum">
              <a:rPr lang="fr-FR" smtClean="0"/>
              <a:pPr/>
              <a:t>‹N°›</a:t>
            </a:fld>
            <a:endParaRPr lang="fr-FR" dirty="0"/>
          </a:p>
        </p:txBody>
      </p:sp>
      <p:pic>
        <p:nvPicPr>
          <p:cNvPr id="7" name="Image 6"/>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309880" y="298769"/>
            <a:ext cx="1731230" cy="667486"/>
          </a:xfrm>
          <a:prstGeom prst="rect">
            <a:avLst/>
          </a:prstGeom>
        </p:spPr>
      </p:pic>
      <p:pic>
        <p:nvPicPr>
          <p:cNvPr id="50" name="Image 49"/>
          <p:cNvPicPr>
            <a:picLocks noChangeAspect="1"/>
          </p:cNvPicPr>
          <p:nvPr userDrawn="1"/>
        </p:nvPicPr>
        <p:blipFill>
          <a:blip r:embed="rId12">
            <a:lum bright="70000" contrast="-70000"/>
          </a:blip>
          <a:stretch/>
        </p:blipFill>
        <p:spPr bwMode="auto">
          <a:xfrm>
            <a:off x="6215715" y="6236697"/>
            <a:ext cx="1093878" cy="510476"/>
          </a:xfrm>
          <a:prstGeom prst="rect">
            <a:avLst/>
          </a:prstGeom>
        </p:spPr>
      </p:pic>
      <p:pic>
        <p:nvPicPr>
          <p:cNvPr id="51" name="Image 50"/>
          <p:cNvPicPr>
            <a:picLocks noChangeAspect="1"/>
          </p:cNvPicPr>
          <p:nvPr userDrawn="1"/>
        </p:nvPicPr>
        <p:blipFill>
          <a:blip r:embed="rId13">
            <a:lum bright="70000" contrast="-70000"/>
          </a:blip>
          <a:stretch/>
        </p:blipFill>
        <p:spPr bwMode="auto">
          <a:xfrm>
            <a:off x="4754763" y="6237885"/>
            <a:ext cx="1093878" cy="510476"/>
          </a:xfrm>
          <a:prstGeom prst="rect">
            <a:avLst/>
          </a:prstGeom>
        </p:spPr>
      </p:pic>
      <p:pic>
        <p:nvPicPr>
          <p:cNvPr id="52" name="Image 51"/>
          <p:cNvPicPr>
            <a:picLocks noChangeAspect="1"/>
          </p:cNvPicPr>
          <p:nvPr userDrawn="1"/>
        </p:nvPicPr>
        <p:blipFill>
          <a:blip r:embed="rId14"/>
          <a:stretch/>
        </p:blipFill>
        <p:spPr bwMode="auto">
          <a:xfrm>
            <a:off x="1832859" y="6308711"/>
            <a:ext cx="1093876" cy="366448"/>
          </a:xfrm>
          <a:prstGeom prst="rect">
            <a:avLst/>
          </a:prstGeom>
        </p:spPr>
      </p:pic>
      <p:pic>
        <p:nvPicPr>
          <p:cNvPr id="53" name="Image 52"/>
          <p:cNvPicPr>
            <a:picLocks noChangeAspect="1"/>
          </p:cNvPicPr>
          <p:nvPr userDrawn="1"/>
        </p:nvPicPr>
        <p:blipFill>
          <a:blip r:embed="rId15"/>
          <a:stretch/>
        </p:blipFill>
        <p:spPr bwMode="auto">
          <a:xfrm>
            <a:off x="3293811" y="6236697"/>
            <a:ext cx="1093876" cy="487744"/>
          </a:xfrm>
          <a:prstGeom prst="rect">
            <a:avLst/>
          </a:prstGeom>
        </p:spPr>
      </p:pic>
      <p:pic>
        <p:nvPicPr>
          <p:cNvPr id="54" name="Image 53"/>
          <p:cNvPicPr/>
          <p:nvPr userDrawn="1"/>
        </p:nvPicPr>
        <p:blipFill>
          <a:blip r:embed="rId16">
            <a:biLevel thresh="25000"/>
          </a:blip>
          <a:stretch/>
        </p:blipFill>
        <p:spPr bwMode="auto">
          <a:xfrm>
            <a:off x="7676667" y="6307691"/>
            <a:ext cx="747176" cy="366448"/>
          </a:xfrm>
          <a:prstGeom prst="rect">
            <a:avLst/>
          </a:prstGeom>
          <a:noFill/>
          <a:ln>
            <a:noFill/>
          </a:ln>
        </p:spPr>
      </p:pic>
    </p:spTree>
    <p:extLst>
      <p:ext uri="{BB962C8B-B14F-4D97-AF65-F5344CB8AC3E}">
        <p14:creationId xmlns:p14="http://schemas.microsoft.com/office/powerpoint/2010/main" val="17000759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87" r:id="rId4"/>
    <p:sldLayoutId id="2147483686" r:id="rId5"/>
    <p:sldLayoutId id="2147483679" r:id="rId6"/>
    <p:sldLayoutId id="2147483680" r:id="rId7"/>
    <p:sldLayoutId id="2147483681" r:id="rId8"/>
    <p:sldLayoutId id="2147483682" r:id="rId9"/>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6115989"/>
            <a:ext cx="12589653" cy="1011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1037810" y="1211999"/>
            <a:ext cx="10097550" cy="1068921"/>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1037810" y="2526664"/>
            <a:ext cx="10097550" cy="3543640"/>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351535" y="6315122"/>
            <a:ext cx="1080000" cy="360000"/>
          </a:xfrm>
          <a:prstGeom prst="rect">
            <a:avLst/>
          </a:prstGeom>
        </p:spPr>
        <p:txBody>
          <a:bodyPr vert="horz" lIns="91440" tIns="45720" rIns="91440" bIns="45720" rtlCol="0" anchor="ctr"/>
          <a:lstStyle>
            <a:lvl1pPr algn="l">
              <a:defRPr sz="1200" b="1">
                <a:solidFill>
                  <a:schemeClr val="bg1"/>
                </a:solidFill>
              </a:defRPr>
            </a:lvl1pPr>
          </a:lstStyle>
          <a:p>
            <a:fld id="{08B1174F-7AC2-4189-ACF7-3698DA414219}" type="datetime1">
              <a:rPr lang="fr-FR" smtClean="0"/>
              <a:t>27/02/2024</a:t>
            </a:fld>
            <a:endParaRPr lang="fr-FR" dirty="0"/>
          </a:p>
        </p:txBody>
      </p:sp>
      <p:sp>
        <p:nvSpPr>
          <p:cNvPr id="5" name="Espace réservé du pied de page 4"/>
          <p:cNvSpPr>
            <a:spLocks noGrp="1"/>
          </p:cNvSpPr>
          <p:nvPr>
            <p:ph type="ftr" sz="quarter" idx="3"/>
          </p:nvPr>
        </p:nvSpPr>
        <p:spPr>
          <a:xfrm>
            <a:off x="8790917" y="6300569"/>
            <a:ext cx="2160000" cy="360000"/>
          </a:xfrm>
          <a:prstGeom prst="rect">
            <a:avLst/>
          </a:prstGeom>
        </p:spPr>
        <p:txBody>
          <a:bodyPr vert="horz" lIns="91440" tIns="45720" rIns="91440" bIns="45720" rtlCol="0" anchor="ctr"/>
          <a:lstStyle>
            <a:lvl1pPr algn="l">
              <a:defRPr sz="1200" b="1">
                <a:solidFill>
                  <a:schemeClr val="bg1"/>
                </a:solidFill>
              </a:defRPr>
            </a:lvl1pPr>
          </a:lstStyle>
          <a:p>
            <a:r>
              <a:rPr lang="fr-FR" dirty="0"/>
              <a:t>DEEL All </a:t>
            </a:r>
            <a:r>
              <a:rPr lang="fr-FR" dirty="0" err="1"/>
              <a:t>rights</a:t>
            </a:r>
            <a:r>
              <a:rPr lang="fr-FR" dirty="0"/>
              <a:t> </a:t>
            </a:r>
            <a:r>
              <a:rPr lang="fr-FR" dirty="0" err="1"/>
              <a:t>reserved</a:t>
            </a:r>
            <a:endParaRPr lang="fr-FR" dirty="0"/>
          </a:p>
        </p:txBody>
      </p:sp>
      <p:sp>
        <p:nvSpPr>
          <p:cNvPr id="6" name="Espace réservé du numéro de diapositive 5"/>
          <p:cNvSpPr>
            <a:spLocks noGrp="1"/>
          </p:cNvSpPr>
          <p:nvPr>
            <p:ph type="sldNum" sz="quarter" idx="4"/>
          </p:nvPr>
        </p:nvSpPr>
        <p:spPr>
          <a:xfrm>
            <a:off x="11317991" y="6307691"/>
            <a:ext cx="540000" cy="360000"/>
          </a:xfrm>
          <a:prstGeom prst="rect">
            <a:avLst/>
          </a:prstGeom>
        </p:spPr>
        <p:txBody>
          <a:bodyPr vert="horz" lIns="91440" tIns="45720" rIns="91440" bIns="45720" rtlCol="0" anchor="ctr"/>
          <a:lstStyle>
            <a:lvl1pPr algn="ctr">
              <a:defRPr sz="1200" b="1">
                <a:solidFill>
                  <a:schemeClr val="bg1"/>
                </a:solidFill>
              </a:defRPr>
            </a:lvl1pPr>
          </a:lstStyle>
          <a:p>
            <a:fld id="{73D8AB81-F534-4ABF-B1F7-42C70ED6C92E}" type="slidenum">
              <a:rPr lang="fr-FR" smtClean="0"/>
              <a:pPr/>
              <a:t>‹N°›</a:t>
            </a:fld>
            <a:endParaRPr lang="fr-FR" dirty="0"/>
          </a:p>
        </p:txBody>
      </p:sp>
      <p:pic>
        <p:nvPicPr>
          <p:cNvPr id="14" name="Image 1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9880" y="314488"/>
            <a:ext cx="1825732" cy="651767"/>
          </a:xfrm>
          <a:prstGeom prst="rect">
            <a:avLst/>
          </a:prstGeom>
        </p:spPr>
      </p:pic>
      <p:pic>
        <p:nvPicPr>
          <p:cNvPr id="15" name="Image 14"/>
          <p:cNvPicPr>
            <a:picLocks noChangeAspect="1"/>
          </p:cNvPicPr>
          <p:nvPr userDrawn="1"/>
        </p:nvPicPr>
        <p:blipFill>
          <a:blip r:embed="rId11">
            <a:lum bright="70000" contrast="-70000"/>
          </a:blip>
          <a:stretch/>
        </p:blipFill>
        <p:spPr bwMode="auto">
          <a:xfrm>
            <a:off x="6215715" y="6236697"/>
            <a:ext cx="1093878" cy="510476"/>
          </a:xfrm>
          <a:prstGeom prst="rect">
            <a:avLst/>
          </a:prstGeom>
        </p:spPr>
      </p:pic>
      <p:pic>
        <p:nvPicPr>
          <p:cNvPr id="16" name="Image 15"/>
          <p:cNvPicPr>
            <a:picLocks noChangeAspect="1"/>
          </p:cNvPicPr>
          <p:nvPr userDrawn="1"/>
        </p:nvPicPr>
        <p:blipFill>
          <a:blip r:embed="rId12">
            <a:lum bright="70000" contrast="-70000"/>
          </a:blip>
          <a:stretch/>
        </p:blipFill>
        <p:spPr bwMode="auto">
          <a:xfrm>
            <a:off x="4754763" y="6237885"/>
            <a:ext cx="1093878" cy="510476"/>
          </a:xfrm>
          <a:prstGeom prst="rect">
            <a:avLst/>
          </a:prstGeom>
        </p:spPr>
      </p:pic>
      <p:pic>
        <p:nvPicPr>
          <p:cNvPr id="17" name="Image 16"/>
          <p:cNvPicPr>
            <a:picLocks noChangeAspect="1"/>
          </p:cNvPicPr>
          <p:nvPr userDrawn="1"/>
        </p:nvPicPr>
        <p:blipFill>
          <a:blip r:embed="rId13"/>
          <a:stretch/>
        </p:blipFill>
        <p:spPr bwMode="auto">
          <a:xfrm>
            <a:off x="1832859" y="6308711"/>
            <a:ext cx="1093876" cy="366448"/>
          </a:xfrm>
          <a:prstGeom prst="rect">
            <a:avLst/>
          </a:prstGeom>
        </p:spPr>
      </p:pic>
      <p:pic>
        <p:nvPicPr>
          <p:cNvPr id="18" name="Image 17"/>
          <p:cNvPicPr>
            <a:picLocks noChangeAspect="1"/>
          </p:cNvPicPr>
          <p:nvPr userDrawn="1"/>
        </p:nvPicPr>
        <p:blipFill>
          <a:blip r:embed="rId14"/>
          <a:stretch/>
        </p:blipFill>
        <p:spPr bwMode="auto">
          <a:xfrm>
            <a:off x="3293811" y="6236697"/>
            <a:ext cx="1093876" cy="487744"/>
          </a:xfrm>
          <a:prstGeom prst="rect">
            <a:avLst/>
          </a:prstGeom>
        </p:spPr>
      </p:pic>
      <p:pic>
        <p:nvPicPr>
          <p:cNvPr id="19" name="Image 18"/>
          <p:cNvPicPr/>
          <p:nvPr userDrawn="1"/>
        </p:nvPicPr>
        <p:blipFill>
          <a:blip r:embed="rId15">
            <a:biLevel thresh="25000"/>
          </a:blip>
          <a:stretch/>
        </p:blipFill>
        <p:spPr bwMode="auto">
          <a:xfrm>
            <a:off x="7676667" y="6307691"/>
            <a:ext cx="747176" cy="366448"/>
          </a:xfrm>
          <a:prstGeom prst="rect">
            <a:avLst/>
          </a:prstGeom>
          <a:noFill/>
          <a:ln>
            <a:noFill/>
          </a:ln>
        </p:spPr>
      </p:pic>
    </p:spTree>
    <p:extLst>
      <p:ext uri="{BB962C8B-B14F-4D97-AF65-F5344CB8AC3E}">
        <p14:creationId xmlns:p14="http://schemas.microsoft.com/office/powerpoint/2010/main" val="203751730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3" r:id="rId4"/>
    <p:sldLayoutId id="2147483694" r:id="rId5"/>
    <p:sldLayoutId id="2147483695" r:id="rId6"/>
    <p:sldLayoutId id="2147483696" r:id="rId7"/>
    <p:sldLayoutId id="2147483697"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6115989"/>
            <a:ext cx="12589653" cy="1011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1037810" y="1211999"/>
            <a:ext cx="10097550" cy="1068921"/>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1037810" y="2526664"/>
            <a:ext cx="10097550" cy="3543640"/>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351536" y="6307691"/>
            <a:ext cx="1080000" cy="360000"/>
          </a:xfrm>
          <a:prstGeom prst="rect">
            <a:avLst/>
          </a:prstGeom>
        </p:spPr>
        <p:txBody>
          <a:bodyPr vert="horz" lIns="91440" tIns="45720" rIns="91440" bIns="45720" rtlCol="0" anchor="ctr"/>
          <a:lstStyle>
            <a:lvl1pPr algn="l">
              <a:defRPr sz="1200" b="1">
                <a:solidFill>
                  <a:schemeClr val="bg1"/>
                </a:solidFill>
              </a:defRPr>
            </a:lvl1pPr>
          </a:lstStyle>
          <a:p>
            <a:fld id="{6AB45E25-B447-4FE2-A80B-72EF0456F0DF}" type="datetime1">
              <a:rPr lang="fr-FR" smtClean="0"/>
              <a:t>27/02/2024</a:t>
            </a:fld>
            <a:endParaRPr lang="fr-FR" dirty="0"/>
          </a:p>
        </p:txBody>
      </p:sp>
      <p:sp>
        <p:nvSpPr>
          <p:cNvPr id="5" name="Espace réservé du pied de page 4"/>
          <p:cNvSpPr>
            <a:spLocks noGrp="1"/>
          </p:cNvSpPr>
          <p:nvPr>
            <p:ph type="ftr" sz="quarter" idx="3"/>
          </p:nvPr>
        </p:nvSpPr>
        <p:spPr>
          <a:xfrm>
            <a:off x="8790916" y="6316048"/>
            <a:ext cx="2160000" cy="358091"/>
          </a:xfrm>
          <a:prstGeom prst="rect">
            <a:avLst/>
          </a:prstGeom>
        </p:spPr>
        <p:txBody>
          <a:bodyPr vert="horz" lIns="91440" tIns="45720" rIns="91440" bIns="45720" rtlCol="0" anchor="ctr"/>
          <a:lstStyle>
            <a:lvl1pPr algn="l">
              <a:defRPr sz="1200" b="1">
                <a:solidFill>
                  <a:schemeClr val="bg1"/>
                </a:solidFill>
              </a:defRPr>
            </a:lvl1pPr>
          </a:lstStyle>
          <a:p>
            <a:r>
              <a:rPr lang="fr-FR" dirty="0"/>
              <a:t>DEEL All </a:t>
            </a:r>
            <a:r>
              <a:rPr lang="fr-FR" dirty="0" err="1"/>
              <a:t>rights</a:t>
            </a:r>
            <a:r>
              <a:rPr lang="fr-FR" dirty="0"/>
              <a:t> </a:t>
            </a:r>
            <a:r>
              <a:rPr lang="fr-FR" dirty="0" err="1"/>
              <a:t>reserved</a:t>
            </a:r>
            <a:endParaRPr lang="fr-FR" dirty="0"/>
          </a:p>
        </p:txBody>
      </p:sp>
      <p:sp>
        <p:nvSpPr>
          <p:cNvPr id="7" name="Rectangle 6"/>
          <p:cNvSpPr/>
          <p:nvPr userDrawn="1"/>
        </p:nvSpPr>
        <p:spPr>
          <a:xfrm>
            <a:off x="-64294" y="-142875"/>
            <a:ext cx="12330113" cy="1257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4"/>
          </p:nvPr>
        </p:nvSpPr>
        <p:spPr>
          <a:xfrm>
            <a:off x="11317989" y="6307691"/>
            <a:ext cx="540000" cy="360000"/>
          </a:xfrm>
          <a:prstGeom prst="rect">
            <a:avLst/>
          </a:prstGeom>
        </p:spPr>
        <p:txBody>
          <a:bodyPr vert="horz" lIns="91440" tIns="45720" rIns="91440" bIns="45720" rtlCol="0" anchor="ctr"/>
          <a:lstStyle>
            <a:lvl1pPr algn="ctr">
              <a:defRPr sz="1200" b="1">
                <a:solidFill>
                  <a:schemeClr val="bg1"/>
                </a:solidFill>
              </a:defRPr>
            </a:lvl1pPr>
          </a:lstStyle>
          <a:p>
            <a:fld id="{73D8AB81-F534-4ABF-B1F7-42C70ED6C92E}" type="slidenum">
              <a:rPr lang="fr-FR" smtClean="0"/>
              <a:pPr/>
              <a:t>‹N°›</a:t>
            </a:fld>
            <a:endParaRPr lang="fr-FR" dirty="0"/>
          </a:p>
        </p:txBody>
      </p:sp>
      <p:pic>
        <p:nvPicPr>
          <p:cNvPr id="15" name="Image 14"/>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309880" y="298769"/>
            <a:ext cx="1731230" cy="667486"/>
          </a:xfrm>
          <a:prstGeom prst="rect">
            <a:avLst/>
          </a:prstGeom>
        </p:spPr>
      </p:pic>
      <p:pic>
        <p:nvPicPr>
          <p:cNvPr id="16" name="Image 15"/>
          <p:cNvPicPr>
            <a:picLocks noChangeAspect="1"/>
          </p:cNvPicPr>
          <p:nvPr userDrawn="1"/>
        </p:nvPicPr>
        <p:blipFill>
          <a:blip r:embed="rId12">
            <a:lum bright="70000" contrast="-70000"/>
          </a:blip>
          <a:stretch/>
        </p:blipFill>
        <p:spPr bwMode="auto">
          <a:xfrm>
            <a:off x="6215715" y="6236697"/>
            <a:ext cx="1093878" cy="510476"/>
          </a:xfrm>
          <a:prstGeom prst="rect">
            <a:avLst/>
          </a:prstGeom>
        </p:spPr>
      </p:pic>
      <p:pic>
        <p:nvPicPr>
          <p:cNvPr id="17" name="Image 16"/>
          <p:cNvPicPr>
            <a:picLocks noChangeAspect="1"/>
          </p:cNvPicPr>
          <p:nvPr userDrawn="1"/>
        </p:nvPicPr>
        <p:blipFill>
          <a:blip r:embed="rId13">
            <a:lum bright="70000" contrast="-70000"/>
          </a:blip>
          <a:stretch/>
        </p:blipFill>
        <p:spPr bwMode="auto">
          <a:xfrm>
            <a:off x="4754763" y="6237885"/>
            <a:ext cx="1093878" cy="510476"/>
          </a:xfrm>
          <a:prstGeom prst="rect">
            <a:avLst/>
          </a:prstGeom>
        </p:spPr>
      </p:pic>
      <p:pic>
        <p:nvPicPr>
          <p:cNvPr id="18" name="Image 17"/>
          <p:cNvPicPr>
            <a:picLocks noChangeAspect="1"/>
          </p:cNvPicPr>
          <p:nvPr userDrawn="1"/>
        </p:nvPicPr>
        <p:blipFill>
          <a:blip r:embed="rId14"/>
          <a:stretch/>
        </p:blipFill>
        <p:spPr bwMode="auto">
          <a:xfrm>
            <a:off x="1832859" y="6308711"/>
            <a:ext cx="1093876" cy="366448"/>
          </a:xfrm>
          <a:prstGeom prst="rect">
            <a:avLst/>
          </a:prstGeom>
        </p:spPr>
      </p:pic>
      <p:pic>
        <p:nvPicPr>
          <p:cNvPr id="19" name="Image 18"/>
          <p:cNvPicPr>
            <a:picLocks noChangeAspect="1"/>
          </p:cNvPicPr>
          <p:nvPr userDrawn="1"/>
        </p:nvPicPr>
        <p:blipFill>
          <a:blip r:embed="rId15"/>
          <a:stretch/>
        </p:blipFill>
        <p:spPr bwMode="auto">
          <a:xfrm>
            <a:off x="3293811" y="6236697"/>
            <a:ext cx="1093876" cy="487744"/>
          </a:xfrm>
          <a:prstGeom prst="rect">
            <a:avLst/>
          </a:prstGeom>
        </p:spPr>
      </p:pic>
      <p:pic>
        <p:nvPicPr>
          <p:cNvPr id="21" name="Image 20"/>
          <p:cNvPicPr/>
          <p:nvPr userDrawn="1"/>
        </p:nvPicPr>
        <p:blipFill>
          <a:blip r:embed="rId16">
            <a:biLevel thresh="25000"/>
          </a:blip>
          <a:stretch/>
        </p:blipFill>
        <p:spPr bwMode="auto">
          <a:xfrm>
            <a:off x="7676667" y="6307691"/>
            <a:ext cx="747176" cy="366448"/>
          </a:xfrm>
          <a:prstGeom prst="rect">
            <a:avLst/>
          </a:prstGeom>
          <a:noFill/>
          <a:ln>
            <a:noFill/>
          </a:ln>
        </p:spPr>
      </p:pic>
    </p:spTree>
    <p:extLst>
      <p:ext uri="{BB962C8B-B14F-4D97-AF65-F5344CB8AC3E}">
        <p14:creationId xmlns:p14="http://schemas.microsoft.com/office/powerpoint/2010/main" val="37546776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rme libre 10"/>
          <p:cNvSpPr/>
          <p:nvPr userDrawn="1"/>
        </p:nvSpPr>
        <p:spPr>
          <a:xfrm rot="21282357">
            <a:off x="-570479" y="-988089"/>
            <a:ext cx="13059032" cy="8568535"/>
          </a:xfrm>
          <a:custGeom>
            <a:avLst/>
            <a:gdLst>
              <a:gd name="connsiteX0" fmla="*/ 11900472 w 13059032"/>
              <a:gd name="connsiteY0" fmla="*/ 788064 h 8568535"/>
              <a:gd name="connsiteX1" fmla="*/ 11143234 w 13059032"/>
              <a:gd name="connsiteY1" fmla="*/ 5160039 h 8568535"/>
              <a:gd name="connsiteX2" fmla="*/ 8235728 w 13059032"/>
              <a:gd name="connsiteY2" fmla="*/ 6581645 h 8568535"/>
              <a:gd name="connsiteX3" fmla="*/ 641921 w 13059032"/>
              <a:gd name="connsiteY3" fmla="*/ 6567358 h 8568535"/>
              <a:gd name="connsiteX4" fmla="*/ 741934 w 13059032"/>
              <a:gd name="connsiteY4" fmla="*/ 7974677 h 8568535"/>
              <a:gd name="connsiteX5" fmla="*/ 3477990 w 13059032"/>
              <a:gd name="connsiteY5" fmla="*/ 8339008 h 8568535"/>
              <a:gd name="connsiteX6" fmla="*/ 5763990 w 13059032"/>
              <a:gd name="connsiteY6" fmla="*/ 8339008 h 8568535"/>
              <a:gd name="connsiteX7" fmla="*/ 11514709 w 13059032"/>
              <a:gd name="connsiteY7" fmla="*/ 8453308 h 8568535"/>
              <a:gd name="connsiteX8" fmla="*/ 12600559 w 13059032"/>
              <a:gd name="connsiteY8" fmla="*/ 8353295 h 8568535"/>
              <a:gd name="connsiteX9" fmla="*/ 12964890 w 13059032"/>
              <a:gd name="connsiteY9" fmla="*/ 7874664 h 8568535"/>
              <a:gd name="connsiteX10" fmla="*/ 12964890 w 13059032"/>
              <a:gd name="connsiteY10" fmla="*/ 695195 h 8568535"/>
              <a:gd name="connsiteX11" fmla="*/ 11900472 w 13059032"/>
              <a:gd name="connsiteY11" fmla="*/ 788064 h 85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59032" h="8568535">
                <a:moveTo>
                  <a:pt x="11900472" y="788064"/>
                </a:moveTo>
                <a:cubicBezTo>
                  <a:pt x="11596863" y="1532205"/>
                  <a:pt x="11754025" y="4194442"/>
                  <a:pt x="11143234" y="5160039"/>
                </a:cubicBezTo>
                <a:cubicBezTo>
                  <a:pt x="10532443" y="6125636"/>
                  <a:pt x="9985947" y="6347092"/>
                  <a:pt x="8235728" y="6581645"/>
                </a:cubicBezTo>
                <a:cubicBezTo>
                  <a:pt x="6485509" y="6816198"/>
                  <a:pt x="1890887" y="6335186"/>
                  <a:pt x="641921" y="6567358"/>
                </a:cubicBezTo>
                <a:cubicBezTo>
                  <a:pt x="-607045" y="6799530"/>
                  <a:pt x="269256" y="7679402"/>
                  <a:pt x="741934" y="7974677"/>
                </a:cubicBezTo>
                <a:cubicBezTo>
                  <a:pt x="1214612" y="8269952"/>
                  <a:pt x="2640981" y="8278286"/>
                  <a:pt x="3477990" y="8339008"/>
                </a:cubicBezTo>
                <a:cubicBezTo>
                  <a:pt x="4314999" y="8399730"/>
                  <a:pt x="5763990" y="8339008"/>
                  <a:pt x="5763990" y="8339008"/>
                </a:cubicBezTo>
                <a:lnTo>
                  <a:pt x="11514709" y="8453308"/>
                </a:lnTo>
                <a:cubicBezTo>
                  <a:pt x="12654137" y="8455689"/>
                  <a:pt x="12358862" y="8449736"/>
                  <a:pt x="12600559" y="8353295"/>
                </a:cubicBezTo>
                <a:cubicBezTo>
                  <a:pt x="12842256" y="8256854"/>
                  <a:pt x="12904168" y="9151014"/>
                  <a:pt x="12964890" y="7874664"/>
                </a:cubicBezTo>
                <a:cubicBezTo>
                  <a:pt x="13025612" y="6598314"/>
                  <a:pt x="13142293" y="1879867"/>
                  <a:pt x="12964890" y="695195"/>
                </a:cubicBezTo>
                <a:cubicBezTo>
                  <a:pt x="12787487" y="-489477"/>
                  <a:pt x="12204081" y="43923"/>
                  <a:pt x="11900472" y="788064"/>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56115" y="6307691"/>
            <a:ext cx="1080000" cy="360000"/>
          </a:xfrm>
          <a:prstGeom prst="rect">
            <a:avLst/>
          </a:prstGeom>
        </p:spPr>
        <p:txBody>
          <a:bodyPr vert="horz" lIns="91440" tIns="45720" rIns="91440" bIns="45720" rtlCol="0" anchor="ctr"/>
          <a:lstStyle>
            <a:lvl1pPr algn="l">
              <a:defRPr sz="1200" b="1">
                <a:solidFill>
                  <a:schemeClr val="bg1"/>
                </a:solidFill>
              </a:defRPr>
            </a:lvl1pPr>
          </a:lstStyle>
          <a:p>
            <a:fld id="{8A6147A0-BAC3-41FF-BF77-564563E0EE5B}" type="datetime1">
              <a:rPr lang="fr-FR" smtClean="0"/>
              <a:pPr/>
              <a:t>27/02/2024</a:t>
            </a:fld>
            <a:endParaRPr lang="fr-FR" dirty="0"/>
          </a:p>
        </p:txBody>
      </p:sp>
      <p:sp>
        <p:nvSpPr>
          <p:cNvPr id="5" name="Espace réservé du pied de page 4"/>
          <p:cNvSpPr>
            <a:spLocks noGrp="1"/>
          </p:cNvSpPr>
          <p:nvPr>
            <p:ph type="ftr" sz="quarter" idx="3"/>
          </p:nvPr>
        </p:nvSpPr>
        <p:spPr>
          <a:xfrm>
            <a:off x="8790916" y="6309014"/>
            <a:ext cx="2160000" cy="360000"/>
          </a:xfrm>
          <a:prstGeom prst="rect">
            <a:avLst/>
          </a:prstGeom>
        </p:spPr>
        <p:txBody>
          <a:bodyPr vert="horz" lIns="91440" tIns="45720" rIns="91440" bIns="45720" rtlCol="0" anchor="ctr"/>
          <a:lstStyle>
            <a:lvl1pPr algn="l">
              <a:defRPr sz="1200" b="1">
                <a:solidFill>
                  <a:schemeClr val="bg1"/>
                </a:solidFill>
              </a:defRPr>
            </a:lvl1pPr>
          </a:lstStyle>
          <a:p>
            <a:r>
              <a:rPr lang="fr-FR" dirty="0"/>
              <a:t>DEEL All </a:t>
            </a:r>
            <a:r>
              <a:rPr lang="fr-FR" dirty="0" err="1"/>
              <a:t>rights</a:t>
            </a:r>
            <a:r>
              <a:rPr lang="fr-FR" dirty="0"/>
              <a:t> </a:t>
            </a:r>
            <a:r>
              <a:rPr lang="fr-FR" dirty="0" err="1"/>
              <a:t>reserved</a:t>
            </a:r>
            <a:endParaRPr lang="fr-FR" dirty="0"/>
          </a:p>
        </p:txBody>
      </p:sp>
      <p:sp>
        <p:nvSpPr>
          <p:cNvPr id="6" name="Espace réservé du numéro de diapositive 5"/>
          <p:cNvSpPr>
            <a:spLocks noGrp="1"/>
          </p:cNvSpPr>
          <p:nvPr>
            <p:ph type="sldNum" sz="quarter" idx="4"/>
          </p:nvPr>
        </p:nvSpPr>
        <p:spPr>
          <a:xfrm>
            <a:off x="11317989" y="6307691"/>
            <a:ext cx="540000" cy="360000"/>
          </a:xfrm>
          <a:prstGeom prst="rect">
            <a:avLst/>
          </a:prstGeom>
        </p:spPr>
        <p:txBody>
          <a:bodyPr vert="horz" lIns="91440" tIns="45720" rIns="91440" bIns="45720" rtlCol="0" anchor="ctr"/>
          <a:lstStyle>
            <a:lvl1pPr algn="ctr">
              <a:defRPr sz="1200" b="1">
                <a:solidFill>
                  <a:schemeClr val="bg1"/>
                </a:solidFill>
              </a:defRPr>
            </a:lvl1pPr>
          </a:lstStyle>
          <a:p>
            <a:fld id="{5BA9A6AF-5919-46A7-919B-41974669FE5C}" type="slidenum">
              <a:rPr lang="fr-FR" smtClean="0"/>
              <a:pPr/>
              <a:t>‹N°›</a:t>
            </a:fld>
            <a:endParaRPr lang="fr-FR" dirty="0"/>
          </a:p>
        </p:txBody>
      </p:sp>
      <p:pic>
        <p:nvPicPr>
          <p:cNvPr id="28" name="Image 27"/>
          <p:cNvPicPr>
            <a:picLocks noChangeAspect="1"/>
          </p:cNvPicPr>
          <p:nvPr userDrawn="1"/>
        </p:nvPicPr>
        <p:blipFill>
          <a:blip r:embed="rId6">
            <a:lum bright="70000" contrast="-70000"/>
          </a:blip>
          <a:stretch/>
        </p:blipFill>
        <p:spPr bwMode="auto">
          <a:xfrm>
            <a:off x="6215715" y="6236697"/>
            <a:ext cx="1093878" cy="510476"/>
          </a:xfrm>
          <a:prstGeom prst="rect">
            <a:avLst/>
          </a:prstGeom>
        </p:spPr>
      </p:pic>
      <p:pic>
        <p:nvPicPr>
          <p:cNvPr id="29" name="Image 28"/>
          <p:cNvPicPr>
            <a:picLocks noChangeAspect="1"/>
          </p:cNvPicPr>
          <p:nvPr userDrawn="1"/>
        </p:nvPicPr>
        <p:blipFill>
          <a:blip r:embed="rId7">
            <a:lum bright="70000" contrast="-70000"/>
          </a:blip>
          <a:stretch/>
        </p:blipFill>
        <p:spPr bwMode="auto">
          <a:xfrm>
            <a:off x="4754763" y="6237885"/>
            <a:ext cx="1093878" cy="510476"/>
          </a:xfrm>
          <a:prstGeom prst="rect">
            <a:avLst/>
          </a:prstGeom>
        </p:spPr>
      </p:pic>
      <p:pic>
        <p:nvPicPr>
          <p:cNvPr id="30" name="Image 29"/>
          <p:cNvPicPr>
            <a:picLocks noChangeAspect="1"/>
          </p:cNvPicPr>
          <p:nvPr userDrawn="1"/>
        </p:nvPicPr>
        <p:blipFill>
          <a:blip r:embed="rId8"/>
          <a:stretch/>
        </p:blipFill>
        <p:spPr bwMode="auto">
          <a:xfrm>
            <a:off x="1832859" y="6308711"/>
            <a:ext cx="1093876" cy="366448"/>
          </a:xfrm>
          <a:prstGeom prst="rect">
            <a:avLst/>
          </a:prstGeom>
        </p:spPr>
      </p:pic>
      <p:pic>
        <p:nvPicPr>
          <p:cNvPr id="31" name="Image 30"/>
          <p:cNvPicPr>
            <a:picLocks noChangeAspect="1"/>
          </p:cNvPicPr>
          <p:nvPr userDrawn="1"/>
        </p:nvPicPr>
        <p:blipFill>
          <a:blip r:embed="rId9"/>
          <a:stretch/>
        </p:blipFill>
        <p:spPr bwMode="auto">
          <a:xfrm>
            <a:off x="3293811" y="6236697"/>
            <a:ext cx="1093876" cy="487744"/>
          </a:xfrm>
          <a:prstGeom prst="rect">
            <a:avLst/>
          </a:prstGeom>
        </p:spPr>
      </p:pic>
      <p:pic>
        <p:nvPicPr>
          <p:cNvPr id="32" name="Image 31"/>
          <p:cNvPicPr/>
          <p:nvPr userDrawn="1"/>
        </p:nvPicPr>
        <p:blipFill>
          <a:blip r:embed="rId10">
            <a:biLevel thresh="25000"/>
          </a:blip>
          <a:stretch/>
        </p:blipFill>
        <p:spPr bwMode="auto">
          <a:xfrm>
            <a:off x="7676667" y="6307691"/>
            <a:ext cx="747176" cy="366448"/>
          </a:xfrm>
          <a:prstGeom prst="rect">
            <a:avLst/>
          </a:prstGeom>
          <a:noFill/>
          <a:ln>
            <a:noFill/>
          </a:ln>
        </p:spPr>
      </p:pic>
    </p:spTree>
    <p:extLst>
      <p:ext uri="{BB962C8B-B14F-4D97-AF65-F5344CB8AC3E}">
        <p14:creationId xmlns:p14="http://schemas.microsoft.com/office/powerpoint/2010/main" val="5452820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5"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hyperlink" Target="https://arxiv.org/abs/1703.04730" TargetMode="External"/><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hyperlink" Target="https://arxiv.org/abs/1703.04730" TargetMode="External"/><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arxiv.org/abs/1703.04730" TargetMode="External"/><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s://arxiv.org/abs/1703.04730"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19.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18.png"/><Relationship Id="rId16" Type="http://schemas.openxmlformats.org/officeDocument/2006/relationships/image" Target="../media/image34.png"/><Relationship Id="rId1" Type="http://schemas.openxmlformats.org/officeDocument/2006/relationships/slideLayout" Target="../slideLayouts/slideLayout3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s://arxiv.org/abs/1703.04730"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35.png"/><Relationship Id="rId4" Type="http://schemas.openxmlformats.org/officeDocument/2006/relationships/image" Target="../media/image29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hyperlink" Target="https://arxiv.org/abs/1703.04730"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hyperlink" Target="https://arxiv.org/abs/1703.04730" TargetMode="External"/><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hyperlink" Target="https://arxiv.org/abs/1703.04730" TargetMode="External"/><Relationship Id="rId2" Type="http://schemas.openxmlformats.org/officeDocument/2006/relationships/notesSlide" Target="../notesSlides/notesSlide9.xml"/><Relationship Id="rId1" Type="http://schemas.openxmlformats.org/officeDocument/2006/relationships/slideLayout" Target="../slideLayouts/slideLayout31.xml"/><Relationship Id="rId5" Type="http://schemas.openxmlformats.org/officeDocument/2006/relationships/image" Target="../media/image38.png"/><Relationship Id="rId4" Type="http://schemas.openxmlformats.org/officeDocument/2006/relationships/image" Target="../media/image330.png"/></Relationships>
</file>

<file path=ppt/slides/_rels/slide23.xml.rels><?xml version="1.0" encoding="UTF-8" standalone="yes"?>
<Relationships xmlns="http://schemas.openxmlformats.org/package/2006/relationships"><Relationship Id="rId3" Type="http://schemas.openxmlformats.org/officeDocument/2006/relationships/hyperlink" Target="https://arxiv.org/abs/1703.04730" TargetMode="External"/><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hyperlink" Target="https://arxiv.org/abs/1703.04730" TargetMode="External"/><Relationship Id="rId2" Type="http://schemas.openxmlformats.org/officeDocument/2006/relationships/notesSlide" Target="../notesSlides/notesSlide11.xml"/><Relationship Id="rId1" Type="http://schemas.openxmlformats.org/officeDocument/2006/relationships/slideLayout" Target="../slideLayouts/slideLayout31.xml"/><Relationship Id="rId5" Type="http://schemas.openxmlformats.org/officeDocument/2006/relationships/image" Target="../media/image40.png"/><Relationship Id="rId4" Type="http://schemas.openxmlformats.org/officeDocument/2006/relationships/hyperlink" Target="https://arxiv.org/abs/1905.13289"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www.jstor.org/stable/2285666" TargetMode="Externa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hyperlink" Target="https://matthewmcateer.me/blog/basics-of-influence-functions/#:~:text=What%20are%20Influence%20Functions%3F%20Influence%20functions%20are%20kinds,the%20data%20have%20on%20the%20model%E2%80%99s%20current%20state%3F" TargetMode="Externa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hyperlink" Target="https://www.jstor.org/stable/1268187" TargetMode="External"/><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hyperlink" Target="https://www.jstor.org/stable/1268187" TargetMode="External"/><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hyperlink" Target="https://www.jstor.org/stable/1268187" TargetMode="External"/><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hyperlink" Target="https://www.jstor.org/stable/1268187" TargetMode="External"/><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hyperlink" Target="https://www.jstor.org/stable/1268187" TargetMode="External"/><Relationship Id="rId1" Type="http://schemas.openxmlformats.org/officeDocument/2006/relationships/slideLayout" Target="../slideLayouts/slideLayout3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732FE3D-58AE-4915-B9D4-CB1CF2DA40F3}"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AC1A83A9-06FC-4C4E-8B1E-B38C21BE46E6}" type="slidenum">
              <a:rPr lang="fr-FR" smtClean="0"/>
              <a:t>1</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750743"/>
            <a:ext cx="10058400" cy="2687922"/>
          </a:xfrm>
          <a:prstGeom prst="rect">
            <a:avLst/>
          </a:prstGeom>
        </p:spPr>
      </p:pic>
      <p:sp>
        <p:nvSpPr>
          <p:cNvPr id="8" name="ZoneTexte 7"/>
          <p:cNvSpPr txBox="1"/>
          <p:nvPr/>
        </p:nvSpPr>
        <p:spPr>
          <a:xfrm>
            <a:off x="1622542" y="4438665"/>
            <a:ext cx="9144000" cy="369332"/>
          </a:xfrm>
          <a:prstGeom prst="rect">
            <a:avLst/>
          </a:prstGeom>
          <a:noFill/>
        </p:spPr>
        <p:txBody>
          <a:bodyPr wrap="square" rtlCol="0">
            <a:spAutoFit/>
          </a:bodyPr>
          <a:lstStyle/>
          <a:p>
            <a:pPr algn="ctr"/>
            <a:r>
              <a:rPr lang="fr-FR" b="1" dirty="0"/>
              <a:t>Agustin PICARD*</a:t>
            </a:r>
            <a:r>
              <a:rPr lang="fr-FR" dirty="0"/>
              <a:t>, </a:t>
            </a:r>
            <a:r>
              <a:rPr lang="fr-FR" b="1" dirty="0"/>
              <a:t>Lucas HERVIER*</a:t>
            </a:r>
            <a:r>
              <a:rPr lang="fr-FR" dirty="0"/>
              <a:t>, Thomas FEL, David VIGOUROUX</a:t>
            </a:r>
          </a:p>
        </p:txBody>
      </p:sp>
    </p:spTree>
    <p:extLst>
      <p:ext uri="{BB962C8B-B14F-4D97-AF65-F5344CB8AC3E}">
        <p14:creationId xmlns:p14="http://schemas.microsoft.com/office/powerpoint/2010/main" val="225796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10</a:t>
            </a:fld>
            <a:endParaRPr lang="fr-FR"/>
          </a:p>
        </p:txBody>
      </p:sp>
      <p:sp>
        <p:nvSpPr>
          <p:cNvPr id="7" name="Titre 6"/>
          <p:cNvSpPr>
            <a:spLocks noGrp="1"/>
          </p:cNvSpPr>
          <p:nvPr>
            <p:ph type="title"/>
          </p:nvPr>
        </p:nvSpPr>
        <p:spPr/>
        <p:txBody>
          <a:bodyPr/>
          <a:lstStyle/>
          <a:p>
            <a:r>
              <a:rPr lang="fr-FR" dirty="0"/>
              <a:t>Motivations</a:t>
            </a:r>
          </a:p>
        </p:txBody>
      </p:sp>
      <p:sp>
        <p:nvSpPr>
          <p:cNvPr id="8" name="Espace réservé du contenu 1"/>
          <p:cNvSpPr>
            <a:spLocks noGrp="1"/>
          </p:cNvSpPr>
          <p:nvPr>
            <p:ph sz="half" idx="2"/>
          </p:nvPr>
        </p:nvSpPr>
        <p:spPr>
          <a:xfrm>
            <a:off x="1068191" y="1564448"/>
            <a:ext cx="10789798" cy="691793"/>
          </a:xfrm>
        </p:spPr>
        <p:txBody>
          <a:bodyPr>
            <a:noAutofit/>
          </a:bodyPr>
          <a:lstStyle/>
          <a:p>
            <a:pPr marL="0" indent="0" algn="just">
              <a:buNone/>
            </a:pPr>
            <a:r>
              <a:rPr lang="fr-FR" dirty="0"/>
              <a:t>Influence </a:t>
            </a:r>
            <a:r>
              <a:rPr lang="fr-FR" dirty="0" err="1"/>
              <a:t>Functions</a:t>
            </a:r>
            <a:r>
              <a:rPr lang="fr-FR" dirty="0"/>
              <a:t> capture the </a:t>
            </a:r>
            <a:r>
              <a:rPr lang="fr-FR" dirty="0" err="1"/>
              <a:t>core</a:t>
            </a:r>
            <a:r>
              <a:rPr lang="fr-FR" dirty="0"/>
              <a:t> </a:t>
            </a:r>
            <a:r>
              <a:rPr lang="fr-FR" dirty="0" err="1"/>
              <a:t>idea</a:t>
            </a:r>
            <a:r>
              <a:rPr lang="fr-FR" dirty="0"/>
              <a:t> of </a:t>
            </a:r>
            <a:r>
              <a:rPr lang="fr-FR" dirty="0" err="1">
                <a:solidFill>
                  <a:schemeClr val="accent1"/>
                </a:solidFill>
              </a:rPr>
              <a:t>studying</a:t>
            </a:r>
            <a:r>
              <a:rPr lang="fr-FR" dirty="0">
                <a:solidFill>
                  <a:schemeClr val="accent1"/>
                </a:solidFill>
              </a:rPr>
              <a:t> </a:t>
            </a:r>
            <a:r>
              <a:rPr lang="fr-FR" dirty="0" err="1">
                <a:solidFill>
                  <a:schemeClr val="accent1"/>
                </a:solidFill>
              </a:rPr>
              <a:t>models</a:t>
            </a:r>
            <a:r>
              <a:rPr lang="fr-FR" dirty="0">
                <a:solidFill>
                  <a:schemeClr val="accent1"/>
                </a:solidFill>
              </a:rPr>
              <a:t> </a:t>
            </a:r>
            <a:r>
              <a:rPr lang="fr-FR" dirty="0" err="1">
                <a:solidFill>
                  <a:schemeClr val="accent1"/>
                </a:solidFill>
              </a:rPr>
              <a:t>through</a:t>
            </a:r>
            <a:r>
              <a:rPr lang="fr-FR" dirty="0">
                <a:solidFill>
                  <a:schemeClr val="accent1"/>
                </a:solidFill>
              </a:rPr>
              <a:t> the </a:t>
            </a:r>
            <a:r>
              <a:rPr lang="fr-FR" dirty="0" err="1">
                <a:solidFill>
                  <a:schemeClr val="accent1"/>
                </a:solidFill>
              </a:rPr>
              <a:t>lens</a:t>
            </a:r>
            <a:r>
              <a:rPr lang="fr-FR" dirty="0">
                <a:solidFill>
                  <a:schemeClr val="accent1"/>
                </a:solidFill>
              </a:rPr>
              <a:t> of </a:t>
            </a:r>
            <a:r>
              <a:rPr lang="fr-FR" dirty="0" err="1">
                <a:solidFill>
                  <a:schemeClr val="accent1"/>
                </a:solidFill>
              </a:rPr>
              <a:t>their</a:t>
            </a:r>
            <a:r>
              <a:rPr lang="fr-FR" dirty="0">
                <a:solidFill>
                  <a:schemeClr val="accent1"/>
                </a:solidFill>
              </a:rPr>
              <a:t> training data</a:t>
            </a:r>
            <a:r>
              <a:rPr lang="fr-FR" dirty="0"/>
              <a:t>. </a:t>
            </a:r>
          </a:p>
          <a:p>
            <a:pPr marL="0" indent="0" algn="just">
              <a:buNone/>
            </a:pPr>
            <a:r>
              <a:rPr lang="fr-FR" dirty="0"/>
              <a:t>It </a:t>
            </a:r>
            <a:r>
              <a:rPr lang="fr-FR" dirty="0" err="1"/>
              <a:t>can</a:t>
            </a:r>
            <a:r>
              <a:rPr lang="fr-FR" dirty="0"/>
              <a:t> </a:t>
            </a:r>
            <a:r>
              <a:rPr lang="fr-FR" dirty="0" err="1"/>
              <a:t>be</a:t>
            </a:r>
            <a:r>
              <a:rPr lang="fr-FR" dirty="0"/>
              <a:t> </a:t>
            </a:r>
            <a:r>
              <a:rPr lang="fr-FR" dirty="0" err="1"/>
              <a:t>derived</a:t>
            </a:r>
            <a:r>
              <a:rPr lang="fr-FR" dirty="0"/>
              <a:t> for a </a:t>
            </a:r>
            <a:r>
              <a:rPr lang="fr-FR" dirty="0" err="1"/>
              <a:t>variety</a:t>
            </a:r>
            <a:r>
              <a:rPr lang="fr-FR" dirty="0"/>
              <a:t> of </a:t>
            </a:r>
            <a:r>
              <a:rPr lang="fr-FR" dirty="0" err="1"/>
              <a:t>tasks</a:t>
            </a:r>
            <a:r>
              <a:rPr lang="fr-FR" dirty="0"/>
              <a:t> : </a:t>
            </a:r>
          </a:p>
        </p:txBody>
      </p:sp>
      <p:sp>
        <p:nvSpPr>
          <p:cNvPr id="2" name="ZoneTexte 1"/>
          <p:cNvSpPr txBox="1"/>
          <p:nvPr/>
        </p:nvSpPr>
        <p:spPr>
          <a:xfrm>
            <a:off x="3093629" y="2850831"/>
            <a:ext cx="6738922" cy="3323987"/>
          </a:xfrm>
          <a:prstGeom prst="rect">
            <a:avLst/>
          </a:prstGeom>
          <a:noFill/>
        </p:spPr>
        <p:txBody>
          <a:bodyPr wrap="square" rtlCol="0">
            <a:spAutoFit/>
          </a:bodyPr>
          <a:lstStyle/>
          <a:p>
            <a:pPr>
              <a:lnSpc>
                <a:spcPct val="150000"/>
              </a:lnSpc>
              <a:buFont typeface="Wingdings" panose="05000000000000000000" pitchFamily="2" charset="2"/>
              <a:buChar char="v"/>
            </a:pPr>
            <a:r>
              <a:rPr lang="fr-FR" sz="2800" dirty="0">
                <a:solidFill>
                  <a:schemeClr val="accent1"/>
                </a:solidFill>
              </a:rPr>
              <a:t> </a:t>
            </a:r>
            <a:r>
              <a:rPr lang="fr-FR" sz="2800" dirty="0" err="1">
                <a:solidFill>
                  <a:schemeClr val="accent1"/>
                </a:solidFill>
              </a:rPr>
              <a:t>Understanding</a:t>
            </a:r>
            <a:r>
              <a:rPr lang="fr-FR" sz="2800" dirty="0">
                <a:solidFill>
                  <a:schemeClr val="accent1"/>
                </a:solidFill>
              </a:rPr>
              <a:t> model-</a:t>
            </a:r>
            <a:r>
              <a:rPr lang="fr-FR" sz="2800" dirty="0" err="1">
                <a:solidFill>
                  <a:schemeClr val="accent1"/>
                </a:solidFill>
              </a:rPr>
              <a:t>behavior</a:t>
            </a:r>
            <a:endParaRPr lang="fr-FR" sz="2800" dirty="0">
              <a:solidFill>
                <a:schemeClr val="accent1"/>
              </a:solidFill>
            </a:endParaRPr>
          </a:p>
          <a:p>
            <a:pPr>
              <a:lnSpc>
                <a:spcPct val="150000"/>
              </a:lnSpc>
              <a:buFont typeface="Wingdings" panose="05000000000000000000" pitchFamily="2" charset="2"/>
              <a:buChar char="v"/>
            </a:pPr>
            <a:r>
              <a:rPr lang="fr-FR" sz="2800" dirty="0">
                <a:solidFill>
                  <a:schemeClr val="accent1"/>
                </a:solidFill>
              </a:rPr>
              <a:t> </a:t>
            </a:r>
            <a:r>
              <a:rPr lang="fr-FR" sz="2800" dirty="0" err="1">
                <a:solidFill>
                  <a:schemeClr val="accent1"/>
                </a:solidFill>
              </a:rPr>
              <a:t>Debugging</a:t>
            </a:r>
            <a:r>
              <a:rPr lang="fr-FR" sz="2800" dirty="0">
                <a:solidFill>
                  <a:schemeClr val="accent1"/>
                </a:solidFill>
              </a:rPr>
              <a:t> </a:t>
            </a:r>
            <a:r>
              <a:rPr lang="fr-FR" sz="2800" dirty="0" err="1">
                <a:solidFill>
                  <a:schemeClr val="accent1"/>
                </a:solidFill>
              </a:rPr>
              <a:t>models</a:t>
            </a:r>
            <a:endParaRPr lang="fr-FR" sz="2800" dirty="0">
              <a:solidFill>
                <a:schemeClr val="accent1"/>
              </a:solidFill>
            </a:endParaRPr>
          </a:p>
          <a:p>
            <a:pPr>
              <a:lnSpc>
                <a:spcPct val="150000"/>
              </a:lnSpc>
              <a:buFont typeface="Wingdings" panose="05000000000000000000" pitchFamily="2" charset="2"/>
              <a:buChar char="v"/>
            </a:pPr>
            <a:r>
              <a:rPr lang="fr-FR" sz="2800" dirty="0">
                <a:solidFill>
                  <a:schemeClr val="accent1"/>
                </a:solidFill>
              </a:rPr>
              <a:t> </a:t>
            </a:r>
            <a:r>
              <a:rPr lang="fr-FR" sz="2800" dirty="0" err="1">
                <a:solidFill>
                  <a:schemeClr val="accent1"/>
                </a:solidFill>
              </a:rPr>
              <a:t>Mislabelling</a:t>
            </a:r>
            <a:r>
              <a:rPr lang="fr-FR" sz="2800" dirty="0">
                <a:solidFill>
                  <a:schemeClr val="accent1"/>
                </a:solidFill>
              </a:rPr>
              <a:t> </a:t>
            </a:r>
            <a:r>
              <a:rPr lang="fr-FR" sz="2800" dirty="0" err="1">
                <a:solidFill>
                  <a:schemeClr val="accent1"/>
                </a:solidFill>
              </a:rPr>
              <a:t>detection</a:t>
            </a:r>
            <a:endParaRPr lang="fr-FR" sz="2800" dirty="0">
              <a:solidFill>
                <a:schemeClr val="accent1"/>
              </a:solidFill>
            </a:endParaRPr>
          </a:p>
          <a:p>
            <a:pPr>
              <a:lnSpc>
                <a:spcPct val="150000"/>
              </a:lnSpc>
              <a:buFont typeface="Wingdings" panose="05000000000000000000" pitchFamily="2" charset="2"/>
              <a:buChar char="v"/>
            </a:pPr>
            <a:r>
              <a:rPr lang="fr-FR" sz="2800" dirty="0">
                <a:solidFill>
                  <a:schemeClr val="accent1"/>
                </a:solidFill>
              </a:rPr>
              <a:t> </a:t>
            </a:r>
            <a:r>
              <a:rPr lang="fr-FR" sz="2800" dirty="0" err="1">
                <a:solidFill>
                  <a:schemeClr val="accent1"/>
                </a:solidFill>
              </a:rPr>
              <a:t>Example-based</a:t>
            </a:r>
            <a:r>
              <a:rPr lang="fr-FR" sz="2800" dirty="0">
                <a:solidFill>
                  <a:schemeClr val="accent1"/>
                </a:solidFill>
              </a:rPr>
              <a:t> XAI</a:t>
            </a:r>
          </a:p>
          <a:p>
            <a:pPr>
              <a:lnSpc>
                <a:spcPct val="150000"/>
              </a:lnSpc>
              <a:buFont typeface="Wingdings" panose="05000000000000000000" pitchFamily="2" charset="2"/>
              <a:buChar char="v"/>
            </a:pPr>
            <a:r>
              <a:rPr lang="fr-FR" sz="2800" dirty="0">
                <a:solidFill>
                  <a:schemeClr val="accent1"/>
                </a:solidFill>
              </a:rPr>
              <a:t> ….</a:t>
            </a:r>
          </a:p>
        </p:txBody>
      </p:sp>
    </p:spTree>
    <p:extLst>
      <p:ext uri="{BB962C8B-B14F-4D97-AF65-F5344CB8AC3E}">
        <p14:creationId xmlns:p14="http://schemas.microsoft.com/office/powerpoint/2010/main" val="2377662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11</a:t>
            </a:fld>
            <a:endParaRPr lang="fr-FR"/>
          </a:p>
        </p:txBody>
      </p:sp>
      <p:sp>
        <p:nvSpPr>
          <p:cNvPr id="7" name="Titre 6"/>
          <p:cNvSpPr>
            <a:spLocks noGrp="1"/>
          </p:cNvSpPr>
          <p:nvPr>
            <p:ph type="title"/>
          </p:nvPr>
        </p:nvSpPr>
        <p:spPr/>
        <p:txBody>
          <a:bodyPr/>
          <a:lstStyle/>
          <a:p>
            <a:r>
              <a:rPr lang="fr-FR" dirty="0"/>
              <a:t>Motivations</a:t>
            </a:r>
          </a:p>
        </p:txBody>
      </p:sp>
      <p:sp>
        <p:nvSpPr>
          <p:cNvPr id="8" name="Espace réservé du contenu 1"/>
          <p:cNvSpPr>
            <a:spLocks noGrp="1"/>
          </p:cNvSpPr>
          <p:nvPr>
            <p:ph sz="half" idx="2"/>
          </p:nvPr>
        </p:nvSpPr>
        <p:spPr>
          <a:xfrm>
            <a:off x="1068191" y="1564448"/>
            <a:ext cx="10789798" cy="691793"/>
          </a:xfrm>
        </p:spPr>
        <p:txBody>
          <a:bodyPr>
            <a:noAutofit/>
          </a:bodyPr>
          <a:lstStyle/>
          <a:p>
            <a:pPr marL="0" indent="0">
              <a:buNone/>
            </a:pPr>
            <a:r>
              <a:rPr lang="fr-FR" dirty="0" err="1"/>
              <a:t>Pretty</a:t>
            </a:r>
            <a:r>
              <a:rPr lang="fr-FR" dirty="0"/>
              <a:t> cool, </a:t>
            </a:r>
            <a:r>
              <a:rPr lang="fr-FR" dirty="0" err="1"/>
              <a:t>isn’t</a:t>
            </a:r>
            <a:r>
              <a:rPr lang="fr-FR" dirty="0"/>
              <a:t> </a:t>
            </a:r>
            <a:r>
              <a:rPr lang="fr-FR" dirty="0" err="1"/>
              <a:t>it</a:t>
            </a:r>
            <a:r>
              <a:rPr lang="fr-FR" dirty="0"/>
              <a:t> ? But </a:t>
            </a:r>
            <a:r>
              <a:rPr lang="fr-FR" dirty="0" err="1"/>
              <a:t>what</a:t>
            </a:r>
            <a:r>
              <a:rPr lang="fr-FR" dirty="0"/>
              <a:t> if I have an </a:t>
            </a:r>
            <a:r>
              <a:rPr lang="fr-FR" dirty="0" err="1"/>
              <a:t>Artificial</a:t>
            </a:r>
            <a:r>
              <a:rPr lang="fr-FR" dirty="0"/>
              <a:t> Neural Network ?</a:t>
            </a:r>
          </a:p>
        </p:txBody>
      </p:sp>
      <p:sp>
        <p:nvSpPr>
          <p:cNvPr id="9" name="ZoneTexte 8"/>
          <p:cNvSpPr txBox="1"/>
          <p:nvPr/>
        </p:nvSpPr>
        <p:spPr>
          <a:xfrm>
            <a:off x="1869369" y="2016658"/>
            <a:ext cx="9624291" cy="2677656"/>
          </a:xfrm>
          <a:prstGeom prst="rect">
            <a:avLst/>
          </a:prstGeom>
          <a:noFill/>
        </p:spPr>
        <p:txBody>
          <a:bodyPr wrap="square" rtlCol="0">
            <a:spAutoFit/>
          </a:bodyPr>
          <a:lstStyle/>
          <a:p>
            <a:pPr>
              <a:lnSpc>
                <a:spcPct val="200000"/>
              </a:lnSpc>
            </a:pPr>
            <a:r>
              <a:rPr lang="fr-FR" sz="2800" dirty="0"/>
              <a:t>More </a:t>
            </a:r>
            <a:r>
              <a:rPr lang="fr-FR" sz="2800" dirty="0" err="1"/>
              <a:t>complex</a:t>
            </a:r>
            <a:r>
              <a:rPr lang="fr-FR" sz="2800" dirty="0"/>
              <a:t> architecture</a:t>
            </a:r>
          </a:p>
          <a:p>
            <a:pPr>
              <a:lnSpc>
                <a:spcPct val="200000"/>
              </a:lnSpc>
            </a:pPr>
            <a:r>
              <a:rPr lang="fr-FR" sz="2800" dirty="0" err="1"/>
              <a:t>Possibly</a:t>
            </a:r>
            <a:r>
              <a:rPr lang="fr-FR" sz="2800" dirty="0"/>
              <a:t> </a:t>
            </a:r>
            <a:r>
              <a:rPr lang="fr-FR" sz="2800" dirty="0" err="1"/>
              <a:t>many</a:t>
            </a:r>
            <a:r>
              <a:rPr lang="fr-FR" sz="2800" dirty="0"/>
              <a:t> more </a:t>
            </a:r>
            <a:r>
              <a:rPr lang="fr-FR" sz="2800" dirty="0" err="1"/>
              <a:t>parameters</a:t>
            </a:r>
            <a:endParaRPr lang="fr-FR" sz="2800" dirty="0"/>
          </a:p>
          <a:p>
            <a:pPr>
              <a:lnSpc>
                <a:spcPct val="200000"/>
              </a:lnSpc>
            </a:pPr>
            <a:r>
              <a:rPr lang="fr-FR" sz="2800" dirty="0" err="1"/>
              <a:t>Retraining</a:t>
            </a:r>
            <a:r>
              <a:rPr lang="fr-FR" sz="2800" dirty="0"/>
              <a:t> </a:t>
            </a:r>
            <a:r>
              <a:rPr lang="fr-FR" sz="2800" dirty="0" err="1"/>
              <a:t>is</a:t>
            </a:r>
            <a:r>
              <a:rPr lang="fr-FR" sz="2800" dirty="0"/>
              <a:t> a long </a:t>
            </a:r>
            <a:r>
              <a:rPr lang="fr-FR" sz="2800" dirty="0" err="1"/>
              <a:t>process</a:t>
            </a:r>
            <a:endParaRPr lang="fr-FR" sz="2800" dirty="0"/>
          </a:p>
        </p:txBody>
      </p:sp>
      <p:sp>
        <p:nvSpPr>
          <p:cNvPr id="10" name="ZoneTexte 9"/>
          <p:cNvSpPr txBox="1"/>
          <p:nvPr/>
        </p:nvSpPr>
        <p:spPr>
          <a:xfrm>
            <a:off x="1068191" y="4899497"/>
            <a:ext cx="10789798" cy="954107"/>
          </a:xfrm>
          <a:prstGeom prst="rect">
            <a:avLst/>
          </a:prstGeom>
          <a:noFill/>
        </p:spPr>
        <p:txBody>
          <a:bodyPr wrap="square" rtlCol="0">
            <a:spAutoFit/>
          </a:bodyPr>
          <a:lstStyle/>
          <a:p>
            <a:r>
              <a:rPr lang="fr-FR" sz="2800" dirty="0"/>
              <a:t>For a long time </a:t>
            </a:r>
            <a:r>
              <a:rPr lang="fr-FR" sz="2800" dirty="0" err="1"/>
              <a:t>it</a:t>
            </a:r>
            <a:r>
              <a:rPr lang="fr-FR" sz="2800" dirty="0"/>
              <a:t> </a:t>
            </a:r>
            <a:r>
              <a:rPr lang="fr-FR" sz="2800" dirty="0" err="1"/>
              <a:t>was</a:t>
            </a:r>
            <a:r>
              <a:rPr lang="fr-FR" sz="2800" dirty="0"/>
              <a:t> not possible to </a:t>
            </a:r>
            <a:r>
              <a:rPr lang="fr-FR" sz="2800" dirty="0" err="1"/>
              <a:t>even</a:t>
            </a:r>
            <a:r>
              <a:rPr lang="fr-FR" sz="2800" dirty="0"/>
              <a:t> </a:t>
            </a:r>
            <a:r>
              <a:rPr lang="fr-FR" sz="2800" dirty="0" err="1"/>
              <a:t>dream</a:t>
            </a:r>
            <a:r>
              <a:rPr lang="fr-FR" sz="2800" dirty="0"/>
              <a:t> of </a:t>
            </a:r>
            <a:r>
              <a:rPr lang="fr-FR" sz="2800" dirty="0" err="1"/>
              <a:t>using</a:t>
            </a:r>
            <a:r>
              <a:rPr lang="fr-FR" sz="2800" dirty="0"/>
              <a:t> Influence </a:t>
            </a:r>
            <a:r>
              <a:rPr lang="fr-FR" sz="2800" dirty="0" err="1"/>
              <a:t>Function</a:t>
            </a:r>
            <a:r>
              <a:rPr lang="fr-FR" sz="2800" dirty="0"/>
              <a:t> for ANN ...</a:t>
            </a:r>
          </a:p>
        </p:txBody>
      </p:sp>
      <p:sp>
        <p:nvSpPr>
          <p:cNvPr id="2" name="Flèche droite 1"/>
          <p:cNvSpPr/>
          <p:nvPr/>
        </p:nvSpPr>
        <p:spPr>
          <a:xfrm>
            <a:off x="1505040" y="2461424"/>
            <a:ext cx="319228" cy="24889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1505040" y="3328979"/>
            <a:ext cx="319228" cy="24889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1505040" y="4187153"/>
            <a:ext cx="319228" cy="24889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9806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12</a:t>
            </a:fld>
            <a:endParaRPr lang="fr-FR"/>
          </a:p>
        </p:txBody>
      </p:sp>
      <p:sp>
        <p:nvSpPr>
          <p:cNvPr id="7" name="Titre 6"/>
          <p:cNvSpPr>
            <a:spLocks noGrp="1"/>
          </p:cNvSpPr>
          <p:nvPr>
            <p:ph type="title"/>
          </p:nvPr>
        </p:nvSpPr>
        <p:spPr/>
        <p:txBody>
          <a:bodyPr/>
          <a:lstStyle/>
          <a:p>
            <a:r>
              <a:rPr lang="fr-FR" dirty="0"/>
              <a:t>Motivations</a:t>
            </a:r>
          </a:p>
        </p:txBody>
      </p:sp>
      <p:pic>
        <p:nvPicPr>
          <p:cNvPr id="9" name="Espace réservé du conten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29788" y="2274168"/>
            <a:ext cx="9403822" cy="2066926"/>
          </a:xfrm>
        </p:spPr>
      </p:pic>
      <p:sp>
        <p:nvSpPr>
          <p:cNvPr id="11" name="ZoneTexte 10"/>
          <p:cNvSpPr txBox="1"/>
          <p:nvPr/>
        </p:nvSpPr>
        <p:spPr>
          <a:xfrm>
            <a:off x="3060270" y="4959979"/>
            <a:ext cx="8797719" cy="646331"/>
          </a:xfrm>
          <a:prstGeom prst="rect">
            <a:avLst/>
          </a:prstGeom>
          <a:noFill/>
        </p:spPr>
        <p:txBody>
          <a:bodyPr wrap="square" rtlCol="0">
            <a:spAutoFit/>
          </a:bodyPr>
          <a:lstStyle/>
          <a:p>
            <a:r>
              <a:rPr lang="en-US" dirty="0"/>
              <a:t>Pang Wei </a:t>
            </a:r>
            <a:r>
              <a:rPr lang="en-US" dirty="0" err="1"/>
              <a:t>Koh</a:t>
            </a:r>
            <a:r>
              <a:rPr lang="en-US" dirty="0"/>
              <a:t> and Percy Liang, Understanding black-box predictions via influence functions, 2017, </a:t>
            </a:r>
            <a:r>
              <a:rPr lang="en-US" dirty="0">
                <a:hlinkClick r:id="rId3"/>
              </a:rPr>
              <a:t>https://arxiv.org/abs/1703.04730</a:t>
            </a:r>
            <a:endParaRPr lang="fr-FR" dirty="0"/>
          </a:p>
        </p:txBody>
      </p:sp>
      <p:sp>
        <p:nvSpPr>
          <p:cNvPr id="12" name="ZoneTexte 11"/>
          <p:cNvSpPr txBox="1"/>
          <p:nvPr/>
        </p:nvSpPr>
        <p:spPr>
          <a:xfrm>
            <a:off x="1080422" y="1529071"/>
            <a:ext cx="10557396" cy="523220"/>
          </a:xfrm>
          <a:prstGeom prst="rect">
            <a:avLst/>
          </a:prstGeom>
          <a:noFill/>
        </p:spPr>
        <p:txBody>
          <a:bodyPr wrap="square" rtlCol="0">
            <a:spAutoFit/>
          </a:bodyPr>
          <a:lstStyle/>
          <a:p>
            <a:r>
              <a:rPr lang="fr-FR" sz="2800" dirty="0"/>
              <a:t>In 2017 </a:t>
            </a:r>
            <a:r>
              <a:rPr lang="fr-FR" sz="2800" dirty="0" err="1"/>
              <a:t>two</a:t>
            </a:r>
            <a:r>
              <a:rPr lang="fr-FR" sz="2800" dirty="0"/>
              <a:t> people are </a:t>
            </a:r>
            <a:r>
              <a:rPr lang="fr-FR" sz="2800" dirty="0" err="1"/>
              <a:t>gonna</a:t>
            </a:r>
            <a:r>
              <a:rPr lang="fr-FR" sz="2800" dirty="0"/>
              <a:t> change </a:t>
            </a:r>
            <a:r>
              <a:rPr lang="fr-FR" sz="2800" b="1" dirty="0">
                <a:solidFill>
                  <a:schemeClr val="accent1"/>
                </a:solidFill>
              </a:rPr>
              <a:t>EVERYTHING</a:t>
            </a:r>
            <a:r>
              <a:rPr lang="fr-FR" sz="2800" dirty="0"/>
              <a:t> (</a:t>
            </a:r>
            <a:r>
              <a:rPr lang="fr-FR" sz="2800" dirty="0" err="1"/>
              <a:t>well</a:t>
            </a:r>
            <a:r>
              <a:rPr lang="fr-FR" sz="2800" dirty="0"/>
              <a:t> </a:t>
            </a:r>
            <a:r>
              <a:rPr lang="fr-FR" sz="2800" dirty="0" err="1"/>
              <a:t>almost</a:t>
            </a:r>
            <a:r>
              <a:rPr lang="fr-FR" sz="2800" dirty="0"/>
              <a:t>)!</a:t>
            </a:r>
          </a:p>
        </p:txBody>
      </p:sp>
    </p:spTree>
    <p:extLst>
      <p:ext uri="{BB962C8B-B14F-4D97-AF65-F5344CB8AC3E}">
        <p14:creationId xmlns:p14="http://schemas.microsoft.com/office/powerpoint/2010/main" val="2432308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13</a:t>
            </a:fld>
            <a:endParaRPr lang="fr-FR"/>
          </a:p>
        </p:txBody>
      </p:sp>
      <p:sp>
        <p:nvSpPr>
          <p:cNvPr id="7" name="Titre 6"/>
          <p:cNvSpPr>
            <a:spLocks noGrp="1"/>
          </p:cNvSpPr>
          <p:nvPr>
            <p:ph type="title"/>
          </p:nvPr>
        </p:nvSpPr>
        <p:spPr/>
        <p:txBody>
          <a:bodyPr/>
          <a:lstStyle/>
          <a:p>
            <a:r>
              <a:rPr lang="fr-FR" dirty="0"/>
              <a:t>Motivations</a:t>
            </a:r>
          </a:p>
        </p:txBody>
      </p:sp>
      <p:sp>
        <p:nvSpPr>
          <p:cNvPr id="11" name="ZoneTexte 10"/>
          <p:cNvSpPr txBox="1"/>
          <p:nvPr/>
        </p:nvSpPr>
        <p:spPr>
          <a:xfrm>
            <a:off x="3060270" y="4959979"/>
            <a:ext cx="8797719" cy="646331"/>
          </a:xfrm>
          <a:prstGeom prst="rect">
            <a:avLst/>
          </a:prstGeom>
          <a:noFill/>
        </p:spPr>
        <p:txBody>
          <a:bodyPr wrap="square" rtlCol="0">
            <a:spAutoFit/>
          </a:bodyPr>
          <a:lstStyle/>
          <a:p>
            <a:r>
              <a:rPr lang="en-US" dirty="0"/>
              <a:t>Pang Wei </a:t>
            </a:r>
            <a:r>
              <a:rPr lang="en-US" dirty="0" err="1"/>
              <a:t>Koh</a:t>
            </a:r>
            <a:r>
              <a:rPr lang="en-US" dirty="0"/>
              <a:t> and Percy Liang, Understanding black-box predictions via influence functions, 2017, </a:t>
            </a:r>
            <a:r>
              <a:rPr lang="en-US" dirty="0">
                <a:hlinkClick r:id="rId3"/>
              </a:rPr>
              <a:t>https://arxiv.org/abs/1703.04730</a:t>
            </a:r>
            <a:endParaRPr lang="fr-FR" dirty="0"/>
          </a:p>
        </p:txBody>
      </p:sp>
      <p:sp>
        <p:nvSpPr>
          <p:cNvPr id="12" name="ZoneTexte 11"/>
          <p:cNvSpPr txBox="1"/>
          <p:nvPr/>
        </p:nvSpPr>
        <p:spPr>
          <a:xfrm>
            <a:off x="1080422" y="1529071"/>
            <a:ext cx="10557396" cy="523220"/>
          </a:xfrm>
          <a:prstGeom prst="rect">
            <a:avLst/>
          </a:prstGeom>
          <a:noFill/>
        </p:spPr>
        <p:txBody>
          <a:bodyPr wrap="square" rtlCol="0">
            <a:spAutoFit/>
          </a:bodyPr>
          <a:lstStyle/>
          <a:p>
            <a:r>
              <a:rPr lang="fr-FR" sz="2800" b="1" dirty="0" err="1">
                <a:solidFill>
                  <a:schemeClr val="accent1"/>
                </a:solidFill>
              </a:rPr>
              <a:t>What</a:t>
            </a:r>
            <a:r>
              <a:rPr lang="fr-FR" sz="2800" b="1" dirty="0">
                <a:solidFill>
                  <a:schemeClr val="accent1"/>
                </a:solidFill>
              </a:rPr>
              <a:t> </a:t>
            </a:r>
            <a:r>
              <a:rPr lang="fr-FR" sz="2800" b="1" dirty="0" err="1">
                <a:solidFill>
                  <a:schemeClr val="accent1"/>
                </a:solidFill>
              </a:rPr>
              <a:t>did</a:t>
            </a:r>
            <a:r>
              <a:rPr lang="fr-FR" sz="2800" b="1" dirty="0">
                <a:solidFill>
                  <a:schemeClr val="accent1"/>
                </a:solidFill>
              </a:rPr>
              <a:t> </a:t>
            </a:r>
            <a:r>
              <a:rPr lang="fr-FR" sz="2800" b="1" dirty="0" err="1">
                <a:solidFill>
                  <a:schemeClr val="accent1"/>
                </a:solidFill>
              </a:rPr>
              <a:t>they</a:t>
            </a:r>
            <a:r>
              <a:rPr lang="fr-FR" sz="2800" b="1" dirty="0">
                <a:solidFill>
                  <a:schemeClr val="accent1"/>
                </a:solidFill>
              </a:rPr>
              <a:t> do ?</a:t>
            </a:r>
          </a:p>
        </p:txBody>
      </p:sp>
      <mc:AlternateContent xmlns:mc="http://schemas.openxmlformats.org/markup-compatibility/2006" xmlns:a14="http://schemas.microsoft.com/office/drawing/2010/main">
        <mc:Choice Requires="a14">
          <p:sp>
            <p:nvSpPr>
              <p:cNvPr id="10" name="ZoneTexte 9"/>
              <p:cNvSpPr txBox="1"/>
              <p:nvPr/>
            </p:nvSpPr>
            <p:spPr>
              <a:xfrm>
                <a:off x="1784004" y="2256241"/>
                <a:ext cx="8647731" cy="2903039"/>
              </a:xfrm>
              <a:prstGeom prst="rect">
                <a:avLst/>
              </a:prstGeom>
              <a:noFill/>
            </p:spPr>
            <p:txBody>
              <a:bodyPr wrap="square" rtlCol="0">
                <a:spAutoFit/>
              </a:bodyPr>
              <a:lstStyle/>
              <a:p>
                <a:pPr algn="just"/>
                <a:r>
                  <a:rPr lang="fr-FR" sz="2400" dirty="0"/>
                  <a:t>They propose a </a:t>
                </a:r>
                <a:r>
                  <a:rPr lang="fr-FR" sz="2400" dirty="0" err="1"/>
                  <a:t>mathematical</a:t>
                </a:r>
                <a:r>
                  <a:rPr lang="fr-FR" sz="2400" dirty="0"/>
                  <a:t> formulation </a:t>
                </a:r>
                <a:r>
                  <a:rPr lang="fr-FR" sz="2400" dirty="0" err="1"/>
                  <a:t>that</a:t>
                </a:r>
                <a:r>
                  <a:rPr lang="fr-FR" sz="2400" dirty="0"/>
                  <a:t> </a:t>
                </a:r>
                <a:r>
                  <a:rPr lang="fr-FR" sz="2400" dirty="0" err="1"/>
                  <a:t>is</a:t>
                </a:r>
                <a:r>
                  <a:rPr lang="fr-FR" sz="2400" dirty="0"/>
                  <a:t> </a:t>
                </a:r>
                <a:r>
                  <a:rPr lang="fr-FR" sz="2400" i="1" dirty="0" err="1"/>
                  <a:t>easily</a:t>
                </a:r>
                <a:r>
                  <a:rPr lang="fr-FR" sz="2400" i="1" dirty="0"/>
                  <a:t> </a:t>
                </a:r>
                <a:r>
                  <a:rPr lang="fr-FR" sz="2400" dirty="0"/>
                  <a:t> applicable to Neural Networks :</a:t>
                </a:r>
                <a:endParaRPr lang="fr-FR" sz="2400" i="1" dirty="0"/>
              </a:p>
              <a:p>
                <a:pPr algn="just">
                  <a:lnSpc>
                    <a:spcPct val="150000"/>
                  </a:lnSpc>
                </a:pPr>
                <a14:m>
                  <m:oMathPara xmlns:m="http://schemas.openxmlformats.org/officeDocument/2006/math">
                    <m:oMathParaPr>
                      <m:jc m:val="centerGroup"/>
                    </m:oMathParaPr>
                    <m:oMath xmlns:m="http://schemas.openxmlformats.org/officeDocument/2006/math">
                      <m:sSub>
                        <m:sSubPr>
                          <m:ctrlPr>
                            <a:rPr lang="fr-FR" sz="2400" b="0" i="1" smtClean="0">
                              <a:solidFill>
                                <a:schemeClr val="accent1"/>
                              </a:solidFill>
                              <a:latin typeface="Cambria Math" panose="02040503050406030204" pitchFamily="18" charset="0"/>
                            </a:rPr>
                          </m:ctrlPr>
                        </m:sSubPr>
                        <m:e>
                          <m:r>
                            <a:rPr lang="fr-FR" sz="2400" b="0" i="1" smtClean="0">
                              <a:solidFill>
                                <a:schemeClr val="accent1"/>
                              </a:solidFill>
                              <a:latin typeface="Cambria Math" panose="02040503050406030204" pitchFamily="18" charset="0"/>
                            </a:rPr>
                            <m:t>ℐ</m:t>
                          </m:r>
                        </m:e>
                        <m:sub>
                          <m:r>
                            <a:rPr lang="fr-FR" sz="2400" b="0" i="1" smtClean="0">
                              <a:solidFill>
                                <a:schemeClr val="accent1"/>
                              </a:solidFill>
                              <a:latin typeface="Cambria Math" panose="02040503050406030204" pitchFamily="18" charset="0"/>
                            </a:rPr>
                            <m:t>𝑢𝑝</m:t>
                          </m:r>
                          <m:r>
                            <a:rPr lang="fr-FR" sz="2400" b="0" i="1" smtClean="0">
                              <a:solidFill>
                                <a:schemeClr val="accent1"/>
                              </a:solidFill>
                              <a:latin typeface="Cambria Math" panose="02040503050406030204" pitchFamily="18" charset="0"/>
                            </a:rPr>
                            <m:t>, </m:t>
                          </m:r>
                          <m:r>
                            <a:rPr lang="fr-FR" sz="2400" b="0" i="1" smtClean="0">
                              <a:solidFill>
                                <a:schemeClr val="accent1"/>
                              </a:solidFill>
                              <a:latin typeface="Cambria Math" panose="02040503050406030204" pitchFamily="18" charset="0"/>
                            </a:rPr>
                            <m:t>𝑝𝑎𝑟𝑎𝑚𝑠</m:t>
                          </m:r>
                        </m:sub>
                      </m:sSub>
                      <m:d>
                        <m:dPr>
                          <m:ctrlPr>
                            <a:rPr lang="fr-FR" sz="2400" b="0" i="1" smtClean="0">
                              <a:solidFill>
                                <a:schemeClr val="accent1"/>
                              </a:solidFill>
                              <a:latin typeface="Cambria Math" panose="02040503050406030204" pitchFamily="18" charset="0"/>
                            </a:rPr>
                          </m:ctrlPr>
                        </m:dPr>
                        <m:e>
                          <m:r>
                            <a:rPr lang="fr-FR" sz="2400" b="0" i="1" smtClean="0">
                              <a:solidFill>
                                <a:schemeClr val="accent1"/>
                              </a:solidFill>
                              <a:latin typeface="Cambria Math" panose="02040503050406030204" pitchFamily="18" charset="0"/>
                            </a:rPr>
                            <m:t>𝑧</m:t>
                          </m:r>
                        </m:e>
                      </m:d>
                      <m:r>
                        <a:rPr lang="fr-FR" sz="2400" b="0" i="1" smtClean="0">
                          <a:solidFill>
                            <a:schemeClr val="accent1"/>
                          </a:solidFill>
                          <a:latin typeface="Cambria Math" panose="02040503050406030204" pitchFamily="18" charset="0"/>
                        </a:rPr>
                        <m:t>=−</m:t>
                      </m:r>
                      <m:sSubSup>
                        <m:sSubSupPr>
                          <m:ctrlPr>
                            <a:rPr lang="fr-FR" sz="2400" b="0" i="1" smtClean="0">
                              <a:solidFill>
                                <a:schemeClr val="accent1"/>
                              </a:solidFill>
                              <a:latin typeface="Cambria Math" panose="02040503050406030204" pitchFamily="18" charset="0"/>
                            </a:rPr>
                          </m:ctrlPr>
                        </m:sSubSupPr>
                        <m:e>
                          <m:r>
                            <a:rPr lang="fr-FR" sz="2400" b="0" i="1" smtClean="0">
                              <a:solidFill>
                                <a:schemeClr val="accent1"/>
                              </a:solidFill>
                              <a:latin typeface="Cambria Math" panose="02040503050406030204" pitchFamily="18" charset="0"/>
                            </a:rPr>
                            <m:t>𝐻</m:t>
                          </m:r>
                        </m:e>
                        <m:sub>
                          <m:acc>
                            <m:accPr>
                              <m:chr m:val="̂"/>
                              <m:ctrlPr>
                                <a:rPr lang="fr-FR" sz="2400" i="1">
                                  <a:solidFill>
                                    <a:schemeClr val="accent1"/>
                                  </a:solidFill>
                                  <a:latin typeface="Cambria Math" panose="02040503050406030204" pitchFamily="18" charset="0"/>
                                </a:rPr>
                              </m:ctrlPr>
                            </m:accPr>
                            <m:e>
                              <m:r>
                                <a:rPr lang="fr-FR" sz="2400" i="1">
                                  <a:solidFill>
                                    <a:schemeClr val="accent1"/>
                                  </a:solidFill>
                                  <a:latin typeface="Cambria Math" panose="02040503050406030204" pitchFamily="18" charset="0"/>
                                </a:rPr>
                                <m:t>𝜃</m:t>
                              </m:r>
                            </m:e>
                          </m:acc>
                        </m:sub>
                        <m:sup>
                          <m:r>
                            <a:rPr lang="fr-FR" sz="2400" b="0" i="1" smtClean="0">
                              <a:solidFill>
                                <a:schemeClr val="accent1"/>
                              </a:solidFill>
                              <a:latin typeface="Cambria Math" panose="02040503050406030204" pitchFamily="18" charset="0"/>
                            </a:rPr>
                            <m:t>−1</m:t>
                          </m:r>
                        </m:sup>
                      </m:sSubSup>
                      <m:sSub>
                        <m:sSubPr>
                          <m:ctrlPr>
                            <a:rPr lang="fr-FR" sz="2400" b="0" i="1" smtClean="0">
                              <a:solidFill>
                                <a:schemeClr val="accent1"/>
                              </a:solidFill>
                              <a:latin typeface="Cambria Math" panose="02040503050406030204" pitchFamily="18" charset="0"/>
                            </a:rPr>
                          </m:ctrlPr>
                        </m:sSubPr>
                        <m:e>
                          <m:r>
                            <a:rPr lang="fr-FR" sz="2400" b="0" i="0" smtClean="0">
                              <a:solidFill>
                                <a:schemeClr val="accent1"/>
                              </a:solidFill>
                              <a:latin typeface="Cambria Math" panose="02040503050406030204" pitchFamily="18" charset="0"/>
                            </a:rPr>
                            <m:t>𝛻</m:t>
                          </m:r>
                        </m:e>
                        <m:sub>
                          <m:r>
                            <a:rPr lang="fr-FR" sz="2400" b="0" i="1" smtClean="0">
                              <a:solidFill>
                                <a:schemeClr val="accent1"/>
                              </a:solidFill>
                              <a:latin typeface="Cambria Math" panose="02040503050406030204" pitchFamily="18" charset="0"/>
                            </a:rPr>
                            <m:t>𝜃</m:t>
                          </m:r>
                        </m:sub>
                      </m:sSub>
                      <m:r>
                        <a:rPr lang="fr-FR" sz="2400" b="0" i="1" smtClean="0">
                          <a:solidFill>
                            <a:schemeClr val="accent1"/>
                          </a:solidFill>
                          <a:latin typeface="Cambria Math" panose="02040503050406030204" pitchFamily="18" charset="0"/>
                        </a:rPr>
                        <m:t>𝑙</m:t>
                      </m:r>
                      <m:r>
                        <a:rPr lang="fr-FR" sz="2400" b="0" i="1" smtClean="0">
                          <a:solidFill>
                            <a:schemeClr val="accent1"/>
                          </a:solidFill>
                          <a:latin typeface="Cambria Math" panose="02040503050406030204" pitchFamily="18" charset="0"/>
                        </a:rPr>
                        <m:t>(</m:t>
                      </m:r>
                      <m:r>
                        <a:rPr lang="fr-FR" sz="2400" b="0" i="1" smtClean="0">
                          <a:solidFill>
                            <a:schemeClr val="accent1"/>
                          </a:solidFill>
                          <a:latin typeface="Cambria Math" panose="02040503050406030204" pitchFamily="18" charset="0"/>
                        </a:rPr>
                        <m:t>𝑧</m:t>
                      </m:r>
                      <m:r>
                        <a:rPr lang="fr-FR" sz="2400" b="0" i="1" smtClean="0">
                          <a:solidFill>
                            <a:schemeClr val="accent1"/>
                          </a:solidFill>
                          <a:latin typeface="Cambria Math" panose="02040503050406030204" pitchFamily="18" charset="0"/>
                        </a:rPr>
                        <m:t>, </m:t>
                      </m:r>
                      <m:acc>
                        <m:accPr>
                          <m:chr m:val="̂"/>
                          <m:ctrlPr>
                            <a:rPr lang="fr-FR" sz="2400" b="0" i="1" smtClean="0">
                              <a:solidFill>
                                <a:schemeClr val="accent1"/>
                              </a:solidFill>
                              <a:latin typeface="Cambria Math" panose="02040503050406030204" pitchFamily="18" charset="0"/>
                            </a:rPr>
                          </m:ctrlPr>
                        </m:accPr>
                        <m:e>
                          <m:r>
                            <a:rPr lang="fr-FR" sz="2400" b="0" i="1" smtClean="0">
                              <a:solidFill>
                                <a:schemeClr val="accent1"/>
                              </a:solidFill>
                              <a:latin typeface="Cambria Math" panose="02040503050406030204" pitchFamily="18" charset="0"/>
                            </a:rPr>
                            <m:t>𝜃</m:t>
                          </m:r>
                        </m:e>
                      </m:acc>
                      <m:r>
                        <a:rPr lang="fr-FR" sz="2400" b="0" i="1" smtClean="0">
                          <a:solidFill>
                            <a:schemeClr val="accent1"/>
                          </a:solidFill>
                          <a:latin typeface="Cambria Math" panose="02040503050406030204" pitchFamily="18" charset="0"/>
                        </a:rPr>
                        <m:t>)</m:t>
                      </m:r>
                    </m:oMath>
                  </m:oMathPara>
                </a14:m>
                <a:endParaRPr lang="fr-FR" sz="2400" dirty="0">
                  <a:solidFill>
                    <a:schemeClr val="accent1"/>
                  </a:solidFill>
                </a:endParaRPr>
              </a:p>
              <a:p>
                <a:pPr algn="just">
                  <a:spcBef>
                    <a:spcPts val="1200"/>
                  </a:spcBef>
                </a:pPr>
                <a:r>
                  <a:rPr lang="fr-FR" sz="2400" dirty="0" err="1"/>
                  <a:t>where</a:t>
                </a:r>
                <a:r>
                  <a:rPr lang="fr-FR" sz="2400" dirty="0"/>
                  <a:t> </a:t>
                </a:r>
                <a14:m>
                  <m:oMath xmlns:m="http://schemas.openxmlformats.org/officeDocument/2006/math">
                    <m:sSub>
                      <m:sSubPr>
                        <m:ctrlPr>
                          <a:rPr lang="fr-FR" sz="2400" b="0" i="1" smtClean="0">
                            <a:solidFill>
                              <a:schemeClr val="accent1"/>
                            </a:solidFill>
                            <a:latin typeface="Cambria Math" panose="02040503050406030204" pitchFamily="18" charset="0"/>
                          </a:rPr>
                        </m:ctrlPr>
                      </m:sSubPr>
                      <m:e>
                        <m:r>
                          <a:rPr lang="fr-FR" sz="2400" b="0" i="1" smtClean="0">
                            <a:solidFill>
                              <a:schemeClr val="accent1"/>
                            </a:solidFill>
                            <a:latin typeface="Cambria Math" panose="02040503050406030204" pitchFamily="18" charset="0"/>
                          </a:rPr>
                          <m:t>𝐻</m:t>
                        </m:r>
                      </m:e>
                      <m:sub>
                        <m:acc>
                          <m:accPr>
                            <m:chr m:val="̂"/>
                            <m:ctrlPr>
                              <a:rPr lang="fr-FR" sz="2400" b="0" i="1" smtClean="0">
                                <a:solidFill>
                                  <a:schemeClr val="accent1"/>
                                </a:solidFill>
                                <a:latin typeface="Cambria Math" panose="02040503050406030204" pitchFamily="18" charset="0"/>
                              </a:rPr>
                            </m:ctrlPr>
                          </m:accPr>
                          <m:e>
                            <m:r>
                              <a:rPr lang="fr-FR" sz="2400" b="0" i="1" smtClean="0">
                                <a:solidFill>
                                  <a:schemeClr val="accent1"/>
                                </a:solidFill>
                                <a:latin typeface="Cambria Math" panose="02040503050406030204" pitchFamily="18" charset="0"/>
                              </a:rPr>
                              <m:t>𝜃</m:t>
                            </m:r>
                          </m:e>
                        </m:acc>
                      </m:sub>
                    </m:sSub>
                    <m:r>
                      <a:rPr lang="fr-FR" sz="2400" b="0" i="1" smtClean="0">
                        <a:solidFill>
                          <a:schemeClr val="accent1"/>
                        </a:solidFill>
                        <a:latin typeface="Cambria Math" panose="02040503050406030204" pitchFamily="18" charset="0"/>
                      </a:rPr>
                      <m:t>= </m:t>
                    </m:r>
                    <m:f>
                      <m:fPr>
                        <m:ctrlPr>
                          <a:rPr lang="fr-FR" sz="2400" b="0" i="1" smtClean="0">
                            <a:solidFill>
                              <a:schemeClr val="accent1"/>
                            </a:solidFill>
                            <a:latin typeface="Cambria Math" panose="02040503050406030204" pitchFamily="18" charset="0"/>
                          </a:rPr>
                        </m:ctrlPr>
                      </m:fPr>
                      <m:num>
                        <m:r>
                          <a:rPr lang="fr-FR" sz="2400" b="0" i="1" smtClean="0">
                            <a:solidFill>
                              <a:schemeClr val="accent1"/>
                            </a:solidFill>
                            <a:latin typeface="Cambria Math" panose="02040503050406030204" pitchFamily="18" charset="0"/>
                          </a:rPr>
                          <m:t>1</m:t>
                        </m:r>
                      </m:num>
                      <m:den>
                        <m:r>
                          <a:rPr lang="fr-FR" sz="2400" b="0" i="1" smtClean="0">
                            <a:solidFill>
                              <a:schemeClr val="accent1"/>
                            </a:solidFill>
                            <a:latin typeface="Cambria Math" panose="02040503050406030204" pitchFamily="18" charset="0"/>
                          </a:rPr>
                          <m:t>𝑛</m:t>
                        </m:r>
                      </m:den>
                    </m:f>
                    <m:r>
                      <a:rPr lang="fr-FR" sz="2400" b="0" i="1" smtClean="0">
                        <a:solidFill>
                          <a:schemeClr val="accent1"/>
                        </a:solidFill>
                        <a:latin typeface="Cambria Math" panose="02040503050406030204" pitchFamily="18" charset="0"/>
                      </a:rPr>
                      <m:t> </m:t>
                    </m:r>
                    <m:nary>
                      <m:naryPr>
                        <m:chr m:val="∑"/>
                        <m:ctrlPr>
                          <a:rPr lang="fr-FR" sz="2400" b="0" i="1" smtClean="0">
                            <a:solidFill>
                              <a:schemeClr val="accent1"/>
                            </a:solidFill>
                            <a:latin typeface="Cambria Math" panose="02040503050406030204" pitchFamily="18" charset="0"/>
                          </a:rPr>
                        </m:ctrlPr>
                      </m:naryPr>
                      <m:sub>
                        <m:r>
                          <a:rPr lang="fr-FR" sz="2400" b="0" i="1" smtClean="0">
                            <a:solidFill>
                              <a:schemeClr val="accent1"/>
                            </a:solidFill>
                            <a:latin typeface="Cambria Math" panose="02040503050406030204" pitchFamily="18" charset="0"/>
                          </a:rPr>
                          <m:t>𝑖</m:t>
                        </m:r>
                        <m:r>
                          <a:rPr lang="fr-FR" sz="2400" b="0" i="1" smtClean="0">
                            <a:solidFill>
                              <a:schemeClr val="accent1"/>
                            </a:solidFill>
                            <a:latin typeface="Cambria Math" panose="02040503050406030204" pitchFamily="18" charset="0"/>
                          </a:rPr>
                          <m:t>=1</m:t>
                        </m:r>
                      </m:sub>
                      <m:sup>
                        <m:r>
                          <a:rPr lang="fr-FR" sz="2400" b="0" i="1" smtClean="0">
                            <a:solidFill>
                              <a:schemeClr val="accent1"/>
                            </a:solidFill>
                            <a:latin typeface="Cambria Math" panose="02040503050406030204" pitchFamily="18" charset="0"/>
                          </a:rPr>
                          <m:t>𝑛</m:t>
                        </m:r>
                      </m:sup>
                      <m:e>
                        <m:sSubSup>
                          <m:sSubSupPr>
                            <m:ctrlPr>
                              <a:rPr lang="fr-FR" sz="2400" b="0" i="1" smtClean="0">
                                <a:solidFill>
                                  <a:schemeClr val="accent1"/>
                                </a:solidFill>
                                <a:latin typeface="Cambria Math" panose="02040503050406030204" pitchFamily="18" charset="0"/>
                              </a:rPr>
                            </m:ctrlPr>
                          </m:sSubSupPr>
                          <m:e>
                            <m:r>
                              <a:rPr lang="fr-FR" sz="2400" b="0" i="0" smtClean="0">
                                <a:solidFill>
                                  <a:schemeClr val="accent1"/>
                                </a:solidFill>
                                <a:latin typeface="Cambria Math" panose="02040503050406030204" pitchFamily="18" charset="0"/>
                              </a:rPr>
                              <m:t>𝛻</m:t>
                            </m:r>
                          </m:e>
                          <m:sub>
                            <m:r>
                              <a:rPr lang="fr-FR" sz="2400" b="0" i="1" smtClean="0">
                                <a:solidFill>
                                  <a:schemeClr val="accent1"/>
                                </a:solidFill>
                                <a:latin typeface="Cambria Math" panose="02040503050406030204" pitchFamily="18" charset="0"/>
                              </a:rPr>
                              <m:t>𝜃</m:t>
                            </m:r>
                          </m:sub>
                          <m:sup>
                            <m:r>
                              <a:rPr lang="fr-FR" sz="2400" b="0" i="1" smtClean="0">
                                <a:solidFill>
                                  <a:schemeClr val="accent1"/>
                                </a:solidFill>
                                <a:latin typeface="Cambria Math" panose="02040503050406030204" pitchFamily="18" charset="0"/>
                              </a:rPr>
                              <m:t>2</m:t>
                            </m:r>
                          </m:sup>
                        </m:sSubSup>
                        <m:r>
                          <a:rPr lang="fr-FR" sz="2400" b="0" i="1" smtClean="0">
                            <a:solidFill>
                              <a:schemeClr val="accent1"/>
                            </a:solidFill>
                            <a:latin typeface="Cambria Math" panose="02040503050406030204" pitchFamily="18" charset="0"/>
                          </a:rPr>
                          <m:t>𝑙</m:t>
                        </m:r>
                        <m:r>
                          <a:rPr lang="fr-FR" sz="2400" b="0" i="1" smtClean="0">
                            <a:solidFill>
                              <a:schemeClr val="accent1"/>
                            </a:solidFill>
                            <a:latin typeface="Cambria Math" panose="02040503050406030204" pitchFamily="18" charset="0"/>
                          </a:rPr>
                          <m:t>(</m:t>
                        </m:r>
                        <m:sSub>
                          <m:sSubPr>
                            <m:ctrlPr>
                              <a:rPr lang="fr-FR" sz="2400" b="0" i="1" smtClean="0">
                                <a:solidFill>
                                  <a:schemeClr val="accent1"/>
                                </a:solidFill>
                                <a:latin typeface="Cambria Math" panose="02040503050406030204" pitchFamily="18" charset="0"/>
                              </a:rPr>
                            </m:ctrlPr>
                          </m:sSubPr>
                          <m:e>
                            <m:r>
                              <a:rPr lang="fr-FR" sz="2400" b="0" i="1" smtClean="0">
                                <a:solidFill>
                                  <a:schemeClr val="accent1"/>
                                </a:solidFill>
                                <a:latin typeface="Cambria Math" panose="02040503050406030204" pitchFamily="18" charset="0"/>
                              </a:rPr>
                              <m:t>𝑧</m:t>
                            </m:r>
                          </m:e>
                          <m:sub>
                            <m:r>
                              <a:rPr lang="fr-FR" sz="2400" b="0" i="1" smtClean="0">
                                <a:solidFill>
                                  <a:schemeClr val="accent1"/>
                                </a:solidFill>
                                <a:latin typeface="Cambria Math" panose="02040503050406030204" pitchFamily="18" charset="0"/>
                              </a:rPr>
                              <m:t>𝑖</m:t>
                            </m:r>
                          </m:sub>
                        </m:sSub>
                        <m:r>
                          <a:rPr lang="fr-FR" sz="2400" b="0" i="1" smtClean="0">
                            <a:solidFill>
                              <a:schemeClr val="accent1"/>
                            </a:solidFill>
                            <a:latin typeface="Cambria Math" panose="02040503050406030204" pitchFamily="18" charset="0"/>
                          </a:rPr>
                          <m:t>, </m:t>
                        </m:r>
                        <m:acc>
                          <m:accPr>
                            <m:chr m:val="̂"/>
                            <m:ctrlPr>
                              <a:rPr lang="fr-FR" sz="2400" b="0" i="1" smtClean="0">
                                <a:solidFill>
                                  <a:schemeClr val="accent1"/>
                                </a:solidFill>
                                <a:latin typeface="Cambria Math" panose="02040503050406030204" pitchFamily="18" charset="0"/>
                              </a:rPr>
                            </m:ctrlPr>
                          </m:accPr>
                          <m:e>
                            <m:r>
                              <a:rPr lang="fr-FR" sz="2400" b="0" i="1" smtClean="0">
                                <a:solidFill>
                                  <a:schemeClr val="accent1"/>
                                </a:solidFill>
                                <a:latin typeface="Cambria Math" panose="02040503050406030204" pitchFamily="18" charset="0"/>
                              </a:rPr>
                              <m:t>𝜃</m:t>
                            </m:r>
                          </m:e>
                        </m:acc>
                        <m:r>
                          <a:rPr lang="fr-FR" sz="2400" b="0" i="1" smtClean="0">
                            <a:solidFill>
                              <a:schemeClr val="accent1"/>
                            </a:solidFill>
                            <a:latin typeface="Cambria Math" panose="02040503050406030204" pitchFamily="18" charset="0"/>
                          </a:rPr>
                          <m:t>)</m:t>
                        </m:r>
                      </m:e>
                    </m:nary>
                  </m:oMath>
                </a14:m>
                <a:r>
                  <a:rPr lang="fr-FR" sz="2400" dirty="0">
                    <a:solidFill>
                      <a:schemeClr val="accent1"/>
                    </a:solidFill>
                  </a:rPr>
                  <a:t> </a:t>
                </a:r>
                <a:r>
                  <a:rPr lang="fr-FR" sz="2400" dirty="0" err="1"/>
                  <a:t>is</a:t>
                </a:r>
                <a:r>
                  <a:rPr lang="fr-FR" sz="2400" dirty="0"/>
                  <a:t> the </a:t>
                </a:r>
                <a:r>
                  <a:rPr lang="fr-FR" sz="2400" dirty="0" err="1"/>
                  <a:t>Hessian</a:t>
                </a:r>
                <a:r>
                  <a:rPr lang="fr-FR" sz="2400" dirty="0"/>
                  <a:t> and </a:t>
                </a:r>
                <a:r>
                  <a:rPr lang="fr-FR" sz="2400" dirty="0" err="1"/>
                  <a:t>is</a:t>
                </a:r>
                <a:r>
                  <a:rPr lang="fr-FR" sz="2400" dirty="0"/>
                  <a:t> </a:t>
                </a:r>
                <a:r>
                  <a:rPr lang="fr-FR" sz="2400" dirty="0" err="1"/>
                  <a:t>assumed</a:t>
                </a:r>
                <a:r>
                  <a:rPr lang="fr-FR" sz="2400" dirty="0"/>
                  <a:t> to </a:t>
                </a:r>
                <a:r>
                  <a:rPr lang="fr-FR" sz="2400" dirty="0" err="1"/>
                  <a:t>be</a:t>
                </a:r>
                <a:r>
                  <a:rPr lang="fr-FR" sz="2400" dirty="0"/>
                  <a:t> positive </a:t>
                </a:r>
                <a:r>
                  <a:rPr lang="fr-FR" sz="2400" dirty="0" err="1"/>
                  <a:t>definite</a:t>
                </a:r>
                <a:r>
                  <a:rPr lang="fr-FR" sz="2400" dirty="0"/>
                  <a:t>.</a:t>
                </a:r>
              </a:p>
              <a:p>
                <a:pPr algn="just"/>
                <a:r>
                  <a:rPr lang="fr-FR" sz="2400" dirty="0">
                    <a:solidFill>
                      <a:schemeClr val="accent1"/>
                    </a:solidFill>
                  </a:rPr>
                  <a:t> </a:t>
                </a:r>
              </a:p>
            </p:txBody>
          </p:sp>
        </mc:Choice>
        <mc:Fallback xmlns="">
          <p:sp>
            <p:nvSpPr>
              <p:cNvPr id="10" name="ZoneTexte 9"/>
              <p:cNvSpPr txBox="1">
                <a:spLocks noRot="1" noChangeAspect="1" noMove="1" noResize="1" noEditPoints="1" noAdjustHandles="1" noChangeArrowheads="1" noChangeShapeType="1" noTextEdit="1"/>
              </p:cNvSpPr>
              <p:nvPr/>
            </p:nvSpPr>
            <p:spPr>
              <a:xfrm>
                <a:off x="1784004" y="2256241"/>
                <a:ext cx="8647731" cy="2903039"/>
              </a:xfrm>
              <a:prstGeom prst="rect">
                <a:avLst/>
              </a:prstGeom>
              <a:blipFill>
                <a:blip r:embed="rId4"/>
                <a:stretch>
                  <a:fillRect l="-1128" t="-1681" r="-1128"/>
                </a:stretch>
              </a:blipFill>
            </p:spPr>
            <p:txBody>
              <a:bodyPr/>
              <a:lstStyle/>
              <a:p>
                <a:r>
                  <a:rPr lang="fr-FR">
                    <a:noFill/>
                  </a:rPr>
                  <a:t> </a:t>
                </a:r>
              </a:p>
            </p:txBody>
          </p:sp>
        </mc:Fallback>
      </mc:AlternateContent>
    </p:spTree>
    <p:extLst>
      <p:ext uri="{BB962C8B-B14F-4D97-AF65-F5344CB8AC3E}">
        <p14:creationId xmlns:p14="http://schemas.microsoft.com/office/powerpoint/2010/main" val="182472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14</a:t>
            </a:fld>
            <a:endParaRPr lang="fr-FR"/>
          </a:p>
        </p:txBody>
      </p:sp>
      <p:sp>
        <p:nvSpPr>
          <p:cNvPr id="7" name="Titre 6"/>
          <p:cNvSpPr>
            <a:spLocks noGrp="1"/>
          </p:cNvSpPr>
          <p:nvPr>
            <p:ph type="title"/>
          </p:nvPr>
        </p:nvSpPr>
        <p:spPr/>
        <p:txBody>
          <a:bodyPr/>
          <a:lstStyle/>
          <a:p>
            <a:r>
              <a:rPr lang="fr-FR" dirty="0"/>
              <a:t>Motivations</a:t>
            </a:r>
          </a:p>
        </p:txBody>
      </p:sp>
      <p:sp>
        <p:nvSpPr>
          <p:cNvPr id="11" name="ZoneTexte 10"/>
          <p:cNvSpPr txBox="1"/>
          <p:nvPr/>
        </p:nvSpPr>
        <p:spPr>
          <a:xfrm>
            <a:off x="3060270" y="4959979"/>
            <a:ext cx="8797719" cy="646331"/>
          </a:xfrm>
          <a:prstGeom prst="rect">
            <a:avLst/>
          </a:prstGeom>
          <a:noFill/>
        </p:spPr>
        <p:txBody>
          <a:bodyPr wrap="square" rtlCol="0">
            <a:spAutoFit/>
          </a:bodyPr>
          <a:lstStyle/>
          <a:p>
            <a:r>
              <a:rPr lang="en-US" dirty="0"/>
              <a:t>Pang Wei </a:t>
            </a:r>
            <a:r>
              <a:rPr lang="en-US" dirty="0" err="1"/>
              <a:t>Koh</a:t>
            </a:r>
            <a:r>
              <a:rPr lang="en-US" dirty="0"/>
              <a:t> and Percy Liang, Understanding black-box predictions via influence functions, 2017, </a:t>
            </a:r>
            <a:r>
              <a:rPr lang="en-US" dirty="0">
                <a:hlinkClick r:id="rId3"/>
              </a:rPr>
              <a:t>https://arxiv.org/abs/1703.04730</a:t>
            </a:r>
            <a:endParaRPr lang="fr-FR" dirty="0"/>
          </a:p>
        </p:txBody>
      </p:sp>
      <p:sp>
        <p:nvSpPr>
          <p:cNvPr id="12" name="ZoneTexte 11"/>
          <p:cNvSpPr txBox="1"/>
          <p:nvPr/>
        </p:nvSpPr>
        <p:spPr>
          <a:xfrm>
            <a:off x="1080422" y="1529071"/>
            <a:ext cx="10557396" cy="523220"/>
          </a:xfrm>
          <a:prstGeom prst="rect">
            <a:avLst/>
          </a:prstGeom>
          <a:noFill/>
        </p:spPr>
        <p:txBody>
          <a:bodyPr wrap="square" rtlCol="0">
            <a:spAutoFit/>
          </a:bodyPr>
          <a:lstStyle/>
          <a:p>
            <a:r>
              <a:rPr lang="fr-FR" sz="2800" b="1" dirty="0">
                <a:solidFill>
                  <a:schemeClr val="accent1"/>
                </a:solidFill>
              </a:rPr>
              <a:t>In addition:</a:t>
            </a:r>
          </a:p>
        </p:txBody>
      </p:sp>
      <mc:AlternateContent xmlns:mc="http://schemas.openxmlformats.org/markup-compatibility/2006" xmlns:a14="http://schemas.microsoft.com/office/drawing/2010/main">
        <mc:Choice Requires="a14">
          <p:sp>
            <p:nvSpPr>
              <p:cNvPr id="10" name="ZoneTexte 9"/>
              <p:cNvSpPr txBox="1"/>
              <p:nvPr/>
            </p:nvSpPr>
            <p:spPr>
              <a:xfrm>
                <a:off x="1784004" y="2256241"/>
                <a:ext cx="8647731" cy="2330061"/>
              </a:xfrm>
              <a:prstGeom prst="rect">
                <a:avLst/>
              </a:prstGeom>
              <a:noFill/>
            </p:spPr>
            <p:txBody>
              <a:bodyPr wrap="square" rtlCol="0">
                <a:spAutoFit/>
              </a:bodyPr>
              <a:lstStyle/>
              <a:p>
                <a:pPr algn="just"/>
                <a:r>
                  <a:rPr lang="fr-FR" sz="2400" dirty="0"/>
                  <a:t>By </a:t>
                </a:r>
                <a:r>
                  <a:rPr lang="fr-FR" sz="2400" dirty="0" err="1"/>
                  <a:t>applying</a:t>
                </a:r>
                <a:r>
                  <a:rPr lang="fr-FR" sz="2400" dirty="0"/>
                  <a:t> the </a:t>
                </a:r>
                <a:r>
                  <a:rPr lang="fr-FR" sz="2400" dirty="0" err="1"/>
                  <a:t>chain</a:t>
                </a:r>
                <a:r>
                  <a:rPr lang="fr-FR" sz="2400" dirty="0"/>
                  <a:t> </a:t>
                </a:r>
                <a:r>
                  <a:rPr lang="fr-FR" sz="2400" dirty="0" err="1"/>
                  <a:t>rule</a:t>
                </a:r>
                <a:r>
                  <a:rPr lang="fr-FR" sz="2400" dirty="0"/>
                  <a:t> </a:t>
                </a:r>
                <a:r>
                  <a:rPr lang="fr-FR" sz="2400" dirty="0" err="1"/>
                  <a:t>they</a:t>
                </a:r>
                <a:r>
                  <a:rPr lang="fr-FR" sz="2400" dirty="0"/>
                  <a:t> </a:t>
                </a:r>
                <a:r>
                  <a:rPr lang="fr-FR" sz="2400" dirty="0" err="1"/>
                  <a:t>posit</a:t>
                </a:r>
                <a:r>
                  <a:rPr lang="fr-FR" sz="2400" dirty="0"/>
                  <a:t> </a:t>
                </a:r>
                <a:r>
                  <a:rPr lang="fr-FR" sz="2400" dirty="0" err="1"/>
                  <a:t>that</a:t>
                </a:r>
                <a:r>
                  <a:rPr lang="fr-FR" sz="2400" dirty="0"/>
                  <a:t> the influence of </a:t>
                </a:r>
                <a:r>
                  <a:rPr lang="fr-FR" sz="2400" dirty="0" err="1"/>
                  <a:t>upweighting</a:t>
                </a:r>
                <a:r>
                  <a:rPr lang="fr-FR" sz="2400" dirty="0"/>
                  <a:t> </a:t>
                </a:r>
                <a14:m>
                  <m:oMath xmlns:m="http://schemas.openxmlformats.org/officeDocument/2006/math">
                    <m:r>
                      <a:rPr lang="fr-FR" sz="2400" i="1" dirty="0" smtClean="0">
                        <a:latin typeface="Cambria Math" panose="02040503050406030204" pitchFamily="18" charset="0"/>
                      </a:rPr>
                      <m:t>𝑧</m:t>
                    </m:r>
                  </m:oMath>
                </a14:m>
                <a:r>
                  <a:rPr lang="fr-FR" sz="2400" dirty="0"/>
                  <a:t> on the </a:t>
                </a:r>
                <a:r>
                  <a:rPr lang="fr-FR" sz="2400" dirty="0" err="1"/>
                  <a:t>loss</a:t>
                </a:r>
                <a:r>
                  <a:rPr lang="fr-FR" sz="2400" dirty="0"/>
                  <a:t> at a test point </a:t>
                </a:r>
                <a14:m>
                  <m:oMath xmlns:m="http://schemas.openxmlformats.org/officeDocument/2006/math">
                    <m:sSub>
                      <m:sSubPr>
                        <m:ctrlPr>
                          <a:rPr lang="fr-FR" sz="2400" b="0" i="1" smtClean="0">
                            <a:latin typeface="Cambria Math" panose="02040503050406030204" pitchFamily="18" charset="0"/>
                          </a:rPr>
                        </m:ctrlPr>
                      </m:sSubPr>
                      <m:e>
                        <m:r>
                          <m:rPr>
                            <m:sty m:val="p"/>
                          </m:rPr>
                          <a:rPr lang="fr-FR" sz="2400" b="0" i="1" smtClean="0">
                            <a:latin typeface="Cambria Math" panose="02040503050406030204" pitchFamily="18" charset="0"/>
                          </a:rPr>
                          <m:t>z</m:t>
                        </m:r>
                      </m:e>
                      <m:sub>
                        <m:r>
                          <a:rPr lang="fr-FR" sz="2400" b="0" i="1" smtClean="0">
                            <a:latin typeface="Cambria Math" panose="02040503050406030204" pitchFamily="18" charset="0"/>
                          </a:rPr>
                          <m:t>𝑡𝑒𝑠𝑡</m:t>
                        </m:r>
                      </m:sub>
                    </m:sSub>
                  </m:oMath>
                </a14:m>
                <a:r>
                  <a:rPr lang="fr-FR" sz="2400" dirty="0"/>
                  <a:t> </a:t>
                </a:r>
                <a:r>
                  <a:rPr lang="fr-FR" sz="2400" dirty="0" err="1"/>
                  <a:t>can</a:t>
                </a:r>
                <a:r>
                  <a:rPr lang="fr-FR" sz="2400" dirty="0"/>
                  <a:t> </a:t>
                </a:r>
                <a:r>
                  <a:rPr lang="fr-FR" sz="2400" dirty="0" err="1"/>
                  <a:t>be</a:t>
                </a:r>
                <a:r>
                  <a:rPr lang="fr-FR" sz="2400" dirty="0"/>
                  <a:t> </a:t>
                </a:r>
                <a:r>
                  <a:rPr lang="fr-FR" sz="2400" dirty="0" err="1"/>
                  <a:t>computed</a:t>
                </a:r>
                <a:r>
                  <a:rPr lang="fr-FR" sz="2400" dirty="0"/>
                  <a:t> as </a:t>
                </a:r>
                <a:r>
                  <a:rPr lang="fr-FR" sz="2400" dirty="0" err="1"/>
                  <a:t>follow</a:t>
                </a:r>
                <a:r>
                  <a:rPr lang="fr-FR" sz="2400" dirty="0"/>
                  <a:t>: </a:t>
                </a:r>
                <a:endParaRPr lang="fr-FR" sz="2400" i="1" dirty="0"/>
              </a:p>
              <a:p>
                <a:pPr algn="just">
                  <a:lnSpc>
                    <a:spcPct val="150000"/>
                  </a:lnSpc>
                </a:pPr>
                <a14:m>
                  <m:oMathPara xmlns:m="http://schemas.openxmlformats.org/officeDocument/2006/math">
                    <m:oMathParaPr>
                      <m:jc m:val="centerGroup"/>
                    </m:oMathParaPr>
                    <m:oMath xmlns:m="http://schemas.openxmlformats.org/officeDocument/2006/math">
                      <m:sSub>
                        <m:sSubPr>
                          <m:ctrlPr>
                            <a:rPr lang="fr-FR" sz="2400" b="0" i="1" smtClean="0">
                              <a:solidFill>
                                <a:schemeClr val="accent1"/>
                              </a:solidFill>
                              <a:latin typeface="Cambria Math" panose="02040503050406030204" pitchFamily="18" charset="0"/>
                            </a:rPr>
                          </m:ctrlPr>
                        </m:sSubPr>
                        <m:e>
                          <m:r>
                            <a:rPr lang="fr-FR" sz="2400" b="0" i="1" smtClean="0">
                              <a:solidFill>
                                <a:schemeClr val="accent1"/>
                              </a:solidFill>
                              <a:latin typeface="Cambria Math" panose="02040503050406030204" pitchFamily="18" charset="0"/>
                            </a:rPr>
                            <m:t>ℐ</m:t>
                          </m:r>
                        </m:e>
                        <m:sub>
                          <m:r>
                            <a:rPr lang="fr-FR" sz="2400" b="0" i="1" smtClean="0">
                              <a:solidFill>
                                <a:schemeClr val="accent1"/>
                              </a:solidFill>
                              <a:latin typeface="Cambria Math" panose="02040503050406030204" pitchFamily="18" charset="0"/>
                            </a:rPr>
                            <m:t>𝑢𝑝</m:t>
                          </m:r>
                          <m:r>
                            <a:rPr lang="fr-FR" sz="2400" b="0" i="1" smtClean="0">
                              <a:solidFill>
                                <a:schemeClr val="accent1"/>
                              </a:solidFill>
                              <a:latin typeface="Cambria Math" panose="02040503050406030204" pitchFamily="18" charset="0"/>
                            </a:rPr>
                            <m:t>, </m:t>
                          </m:r>
                          <m:r>
                            <a:rPr lang="fr-FR" sz="2400" b="0" i="1" smtClean="0">
                              <a:solidFill>
                                <a:schemeClr val="accent1"/>
                              </a:solidFill>
                              <a:latin typeface="Cambria Math" panose="02040503050406030204" pitchFamily="18" charset="0"/>
                            </a:rPr>
                            <m:t>𝑙𝑜𝑠𝑠</m:t>
                          </m:r>
                        </m:sub>
                      </m:sSub>
                      <m:d>
                        <m:dPr>
                          <m:ctrlPr>
                            <a:rPr lang="fr-FR" sz="2400" b="0" i="1" smtClean="0">
                              <a:solidFill>
                                <a:schemeClr val="accent1"/>
                              </a:solidFill>
                              <a:latin typeface="Cambria Math" panose="02040503050406030204" pitchFamily="18" charset="0"/>
                            </a:rPr>
                          </m:ctrlPr>
                        </m:dPr>
                        <m:e>
                          <m:r>
                            <a:rPr lang="fr-FR" sz="2400" b="0" i="1" smtClean="0">
                              <a:solidFill>
                                <a:schemeClr val="accent1"/>
                              </a:solidFill>
                              <a:latin typeface="Cambria Math" panose="02040503050406030204" pitchFamily="18" charset="0"/>
                            </a:rPr>
                            <m:t>𝑧</m:t>
                          </m:r>
                          <m:r>
                            <a:rPr lang="fr-FR" sz="2400" b="0" i="1" smtClean="0">
                              <a:solidFill>
                                <a:schemeClr val="accent1"/>
                              </a:solidFill>
                              <a:latin typeface="Cambria Math" panose="02040503050406030204" pitchFamily="18" charset="0"/>
                            </a:rPr>
                            <m:t>, </m:t>
                          </m:r>
                          <m:sSub>
                            <m:sSubPr>
                              <m:ctrlPr>
                                <a:rPr lang="fr-FR" sz="2400" b="0" i="1" smtClean="0">
                                  <a:solidFill>
                                    <a:schemeClr val="accent1"/>
                                  </a:solidFill>
                                  <a:latin typeface="Cambria Math" panose="02040503050406030204" pitchFamily="18" charset="0"/>
                                </a:rPr>
                              </m:ctrlPr>
                            </m:sSubPr>
                            <m:e>
                              <m:r>
                                <a:rPr lang="fr-FR" sz="2400" b="0" i="1" smtClean="0">
                                  <a:solidFill>
                                    <a:schemeClr val="accent1"/>
                                  </a:solidFill>
                                  <a:latin typeface="Cambria Math" panose="02040503050406030204" pitchFamily="18" charset="0"/>
                                </a:rPr>
                                <m:t>𝑧</m:t>
                              </m:r>
                            </m:e>
                            <m:sub>
                              <m:r>
                                <a:rPr lang="fr-FR" sz="2400" b="0" i="1" smtClean="0">
                                  <a:solidFill>
                                    <a:schemeClr val="accent1"/>
                                  </a:solidFill>
                                  <a:latin typeface="Cambria Math" panose="02040503050406030204" pitchFamily="18" charset="0"/>
                                </a:rPr>
                                <m:t>𝑡𝑒𝑠𝑡</m:t>
                              </m:r>
                            </m:sub>
                          </m:sSub>
                        </m:e>
                      </m:d>
                      <m:r>
                        <a:rPr lang="fr-FR" sz="2400" b="0" i="1" smtClean="0">
                          <a:solidFill>
                            <a:schemeClr val="accent1"/>
                          </a:solidFill>
                          <a:latin typeface="Cambria Math" panose="02040503050406030204" pitchFamily="18" charset="0"/>
                        </a:rPr>
                        <m:t>=−</m:t>
                      </m:r>
                      <m:sSub>
                        <m:sSubPr>
                          <m:ctrlPr>
                            <a:rPr lang="fr-FR" sz="2400" b="0" i="1" smtClean="0">
                              <a:solidFill>
                                <a:schemeClr val="accent1"/>
                              </a:solidFill>
                              <a:latin typeface="Cambria Math" panose="02040503050406030204" pitchFamily="18" charset="0"/>
                            </a:rPr>
                          </m:ctrlPr>
                        </m:sSubPr>
                        <m:e>
                          <m:r>
                            <a:rPr lang="fr-FR" sz="2400" b="0" i="0" smtClean="0">
                              <a:solidFill>
                                <a:schemeClr val="accent1"/>
                              </a:solidFill>
                              <a:latin typeface="Cambria Math" panose="02040503050406030204" pitchFamily="18" charset="0"/>
                            </a:rPr>
                            <m:t>𝛻</m:t>
                          </m:r>
                        </m:e>
                        <m:sub>
                          <m:r>
                            <a:rPr lang="fr-FR" sz="2400" b="0" i="1" smtClean="0">
                              <a:solidFill>
                                <a:schemeClr val="accent1"/>
                              </a:solidFill>
                              <a:latin typeface="Cambria Math" panose="02040503050406030204" pitchFamily="18" charset="0"/>
                            </a:rPr>
                            <m:t>𝜃</m:t>
                          </m:r>
                        </m:sub>
                      </m:sSub>
                      <m:r>
                        <a:rPr lang="fr-FR" sz="2400" b="0" i="1" smtClean="0">
                          <a:solidFill>
                            <a:schemeClr val="accent1"/>
                          </a:solidFill>
                          <a:latin typeface="Cambria Math" panose="02040503050406030204" pitchFamily="18" charset="0"/>
                        </a:rPr>
                        <m:t>𝑙</m:t>
                      </m:r>
                      <m:sSup>
                        <m:sSupPr>
                          <m:ctrlPr>
                            <a:rPr lang="fr-FR" sz="2400" b="0" i="1" smtClean="0">
                              <a:solidFill>
                                <a:schemeClr val="accent1"/>
                              </a:solidFill>
                              <a:latin typeface="Cambria Math" panose="02040503050406030204" pitchFamily="18" charset="0"/>
                            </a:rPr>
                          </m:ctrlPr>
                        </m:sSupPr>
                        <m:e>
                          <m:d>
                            <m:dPr>
                              <m:ctrlPr>
                                <a:rPr lang="fr-FR" sz="2400" b="0" i="1" smtClean="0">
                                  <a:solidFill>
                                    <a:schemeClr val="accent1"/>
                                  </a:solidFill>
                                  <a:latin typeface="Cambria Math" panose="02040503050406030204" pitchFamily="18" charset="0"/>
                                </a:rPr>
                              </m:ctrlPr>
                            </m:dPr>
                            <m:e>
                              <m:sSub>
                                <m:sSubPr>
                                  <m:ctrlPr>
                                    <a:rPr lang="fr-FR" sz="2400" b="0" i="1" smtClean="0">
                                      <a:solidFill>
                                        <a:schemeClr val="accent1"/>
                                      </a:solidFill>
                                      <a:latin typeface="Cambria Math" panose="02040503050406030204" pitchFamily="18" charset="0"/>
                                    </a:rPr>
                                  </m:ctrlPr>
                                </m:sSubPr>
                                <m:e>
                                  <m:r>
                                    <a:rPr lang="fr-FR" sz="2400" b="0" i="1" smtClean="0">
                                      <a:solidFill>
                                        <a:schemeClr val="accent1"/>
                                      </a:solidFill>
                                      <a:latin typeface="Cambria Math" panose="02040503050406030204" pitchFamily="18" charset="0"/>
                                    </a:rPr>
                                    <m:t>𝑧</m:t>
                                  </m:r>
                                </m:e>
                                <m:sub>
                                  <m:r>
                                    <a:rPr lang="fr-FR" sz="2400" b="0" i="1" smtClean="0">
                                      <a:solidFill>
                                        <a:schemeClr val="accent1"/>
                                      </a:solidFill>
                                      <a:latin typeface="Cambria Math" panose="02040503050406030204" pitchFamily="18" charset="0"/>
                                    </a:rPr>
                                    <m:t>𝑡𝑒𝑠𝑡</m:t>
                                  </m:r>
                                </m:sub>
                              </m:sSub>
                              <m:r>
                                <a:rPr lang="fr-FR" sz="2400" b="0" i="1" smtClean="0">
                                  <a:solidFill>
                                    <a:schemeClr val="accent1"/>
                                  </a:solidFill>
                                  <a:latin typeface="Cambria Math" panose="02040503050406030204" pitchFamily="18" charset="0"/>
                                </a:rPr>
                                <m:t>, </m:t>
                              </m:r>
                              <m:acc>
                                <m:accPr>
                                  <m:chr m:val="̂"/>
                                  <m:ctrlPr>
                                    <a:rPr lang="fr-FR" sz="2400" b="0" i="1" smtClean="0">
                                      <a:solidFill>
                                        <a:schemeClr val="accent1"/>
                                      </a:solidFill>
                                      <a:latin typeface="Cambria Math" panose="02040503050406030204" pitchFamily="18" charset="0"/>
                                    </a:rPr>
                                  </m:ctrlPr>
                                </m:accPr>
                                <m:e>
                                  <m:r>
                                    <a:rPr lang="fr-FR" sz="2400" b="0" i="1" smtClean="0">
                                      <a:solidFill>
                                        <a:schemeClr val="accent1"/>
                                      </a:solidFill>
                                      <a:latin typeface="Cambria Math" panose="02040503050406030204" pitchFamily="18" charset="0"/>
                                    </a:rPr>
                                    <m:t>𝜃</m:t>
                                  </m:r>
                                </m:e>
                              </m:acc>
                            </m:e>
                          </m:d>
                        </m:e>
                        <m:sup>
                          <m:r>
                            <a:rPr lang="fr-FR" sz="2400" b="0" i="1" smtClean="0">
                              <a:solidFill>
                                <a:schemeClr val="accent1"/>
                              </a:solidFill>
                              <a:latin typeface="Cambria Math" panose="02040503050406030204" pitchFamily="18" charset="0"/>
                            </a:rPr>
                            <m:t>𝑇</m:t>
                          </m:r>
                        </m:sup>
                      </m:sSup>
                      <m:sSubSup>
                        <m:sSubSupPr>
                          <m:ctrlPr>
                            <a:rPr lang="fr-FR" sz="2400" b="0" i="1" smtClean="0">
                              <a:solidFill>
                                <a:schemeClr val="accent1"/>
                              </a:solidFill>
                              <a:latin typeface="Cambria Math" panose="02040503050406030204" pitchFamily="18" charset="0"/>
                            </a:rPr>
                          </m:ctrlPr>
                        </m:sSubSupPr>
                        <m:e>
                          <m:r>
                            <a:rPr lang="fr-FR" sz="2400" b="0" i="1" smtClean="0">
                              <a:solidFill>
                                <a:schemeClr val="accent1"/>
                              </a:solidFill>
                              <a:latin typeface="Cambria Math" panose="02040503050406030204" pitchFamily="18" charset="0"/>
                            </a:rPr>
                            <m:t>𝐻</m:t>
                          </m:r>
                        </m:e>
                        <m:sub>
                          <m:acc>
                            <m:accPr>
                              <m:chr m:val="̂"/>
                              <m:ctrlPr>
                                <a:rPr lang="fr-FR" sz="2400" i="1">
                                  <a:solidFill>
                                    <a:schemeClr val="accent1"/>
                                  </a:solidFill>
                                  <a:latin typeface="Cambria Math" panose="02040503050406030204" pitchFamily="18" charset="0"/>
                                </a:rPr>
                              </m:ctrlPr>
                            </m:accPr>
                            <m:e>
                              <m:r>
                                <a:rPr lang="fr-FR" sz="2400" i="1">
                                  <a:solidFill>
                                    <a:schemeClr val="accent1"/>
                                  </a:solidFill>
                                  <a:latin typeface="Cambria Math" panose="02040503050406030204" pitchFamily="18" charset="0"/>
                                </a:rPr>
                                <m:t>𝜃</m:t>
                              </m:r>
                            </m:e>
                          </m:acc>
                        </m:sub>
                        <m:sup>
                          <m:r>
                            <a:rPr lang="fr-FR" sz="2400" b="0" i="1" smtClean="0">
                              <a:solidFill>
                                <a:schemeClr val="accent1"/>
                              </a:solidFill>
                              <a:latin typeface="Cambria Math" panose="02040503050406030204" pitchFamily="18" charset="0"/>
                            </a:rPr>
                            <m:t>−1</m:t>
                          </m:r>
                        </m:sup>
                      </m:sSubSup>
                      <m:sSub>
                        <m:sSubPr>
                          <m:ctrlPr>
                            <a:rPr lang="fr-FR" sz="2400" b="0" i="1" smtClean="0">
                              <a:solidFill>
                                <a:schemeClr val="accent1"/>
                              </a:solidFill>
                              <a:latin typeface="Cambria Math" panose="02040503050406030204" pitchFamily="18" charset="0"/>
                            </a:rPr>
                          </m:ctrlPr>
                        </m:sSubPr>
                        <m:e>
                          <m:r>
                            <a:rPr lang="fr-FR" sz="2400" b="0" i="0" smtClean="0">
                              <a:solidFill>
                                <a:schemeClr val="accent1"/>
                              </a:solidFill>
                              <a:latin typeface="Cambria Math" panose="02040503050406030204" pitchFamily="18" charset="0"/>
                            </a:rPr>
                            <m:t>𝛻</m:t>
                          </m:r>
                        </m:e>
                        <m:sub>
                          <m:r>
                            <a:rPr lang="fr-FR" sz="2400" b="0" i="1" smtClean="0">
                              <a:solidFill>
                                <a:schemeClr val="accent1"/>
                              </a:solidFill>
                              <a:latin typeface="Cambria Math" panose="02040503050406030204" pitchFamily="18" charset="0"/>
                            </a:rPr>
                            <m:t>𝜃</m:t>
                          </m:r>
                        </m:sub>
                      </m:sSub>
                      <m:r>
                        <a:rPr lang="fr-FR" sz="2400" b="0" i="1" smtClean="0">
                          <a:solidFill>
                            <a:schemeClr val="accent1"/>
                          </a:solidFill>
                          <a:latin typeface="Cambria Math" panose="02040503050406030204" pitchFamily="18" charset="0"/>
                        </a:rPr>
                        <m:t>𝑙</m:t>
                      </m:r>
                      <m:r>
                        <a:rPr lang="fr-FR" sz="2400" b="0" i="1" smtClean="0">
                          <a:solidFill>
                            <a:schemeClr val="accent1"/>
                          </a:solidFill>
                          <a:latin typeface="Cambria Math" panose="02040503050406030204" pitchFamily="18" charset="0"/>
                        </a:rPr>
                        <m:t>(</m:t>
                      </m:r>
                      <m:r>
                        <a:rPr lang="fr-FR" sz="2400" b="0" i="1" smtClean="0">
                          <a:solidFill>
                            <a:schemeClr val="accent1"/>
                          </a:solidFill>
                          <a:latin typeface="Cambria Math" panose="02040503050406030204" pitchFamily="18" charset="0"/>
                        </a:rPr>
                        <m:t>𝑧</m:t>
                      </m:r>
                      <m:r>
                        <a:rPr lang="fr-FR" sz="2400" b="0" i="1" smtClean="0">
                          <a:solidFill>
                            <a:schemeClr val="accent1"/>
                          </a:solidFill>
                          <a:latin typeface="Cambria Math" panose="02040503050406030204" pitchFamily="18" charset="0"/>
                        </a:rPr>
                        <m:t>, </m:t>
                      </m:r>
                      <m:acc>
                        <m:accPr>
                          <m:chr m:val="̂"/>
                          <m:ctrlPr>
                            <a:rPr lang="fr-FR" sz="2400" b="0" i="1" smtClean="0">
                              <a:solidFill>
                                <a:schemeClr val="accent1"/>
                              </a:solidFill>
                              <a:latin typeface="Cambria Math" panose="02040503050406030204" pitchFamily="18" charset="0"/>
                            </a:rPr>
                          </m:ctrlPr>
                        </m:accPr>
                        <m:e>
                          <m:r>
                            <a:rPr lang="fr-FR" sz="2400" b="0" i="1" smtClean="0">
                              <a:solidFill>
                                <a:schemeClr val="accent1"/>
                              </a:solidFill>
                              <a:latin typeface="Cambria Math" panose="02040503050406030204" pitchFamily="18" charset="0"/>
                            </a:rPr>
                            <m:t>𝜃</m:t>
                          </m:r>
                        </m:e>
                      </m:acc>
                      <m:r>
                        <a:rPr lang="fr-FR" sz="2400" b="0" i="1" smtClean="0">
                          <a:solidFill>
                            <a:schemeClr val="accent1"/>
                          </a:solidFill>
                          <a:latin typeface="Cambria Math" panose="02040503050406030204" pitchFamily="18" charset="0"/>
                        </a:rPr>
                        <m:t>)</m:t>
                      </m:r>
                    </m:oMath>
                  </m:oMathPara>
                </a14:m>
                <a:endParaRPr lang="fr-FR" sz="2400" dirty="0">
                  <a:solidFill>
                    <a:schemeClr val="accent1"/>
                  </a:solidFill>
                </a:endParaRPr>
              </a:p>
              <a:p>
                <a:pPr algn="just"/>
                <a:r>
                  <a:rPr lang="fr-FR" sz="2400" dirty="0">
                    <a:solidFill>
                      <a:schemeClr val="accent1"/>
                    </a:solidFill>
                  </a:rPr>
                  <a:t> </a:t>
                </a:r>
              </a:p>
            </p:txBody>
          </p:sp>
        </mc:Choice>
        <mc:Fallback xmlns="">
          <p:sp>
            <p:nvSpPr>
              <p:cNvPr id="10" name="ZoneTexte 9"/>
              <p:cNvSpPr txBox="1">
                <a:spLocks noRot="1" noChangeAspect="1" noMove="1" noResize="1" noEditPoints="1" noAdjustHandles="1" noChangeArrowheads="1" noChangeShapeType="1" noTextEdit="1"/>
              </p:cNvSpPr>
              <p:nvPr/>
            </p:nvSpPr>
            <p:spPr>
              <a:xfrm>
                <a:off x="1784004" y="2256241"/>
                <a:ext cx="8647731" cy="2330061"/>
              </a:xfrm>
              <a:prstGeom prst="rect">
                <a:avLst/>
              </a:prstGeom>
              <a:blipFill>
                <a:blip r:embed="rId4"/>
                <a:stretch>
                  <a:fillRect l="-1128" t="-2094" r="-1128"/>
                </a:stretch>
              </a:blipFill>
            </p:spPr>
            <p:txBody>
              <a:bodyPr/>
              <a:lstStyle/>
              <a:p>
                <a:r>
                  <a:rPr lang="fr-FR">
                    <a:noFill/>
                  </a:rPr>
                  <a:t> </a:t>
                </a:r>
              </a:p>
            </p:txBody>
          </p:sp>
        </mc:Fallback>
      </mc:AlternateContent>
    </p:spTree>
    <p:extLst>
      <p:ext uri="{BB962C8B-B14F-4D97-AF65-F5344CB8AC3E}">
        <p14:creationId xmlns:p14="http://schemas.microsoft.com/office/powerpoint/2010/main" val="522503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15</a:t>
            </a:fld>
            <a:endParaRPr lang="fr-FR"/>
          </a:p>
        </p:txBody>
      </p:sp>
      <p:sp>
        <p:nvSpPr>
          <p:cNvPr id="7" name="Titre 6"/>
          <p:cNvSpPr>
            <a:spLocks noGrp="1"/>
          </p:cNvSpPr>
          <p:nvPr>
            <p:ph type="title"/>
          </p:nvPr>
        </p:nvSpPr>
        <p:spPr/>
        <p:txBody>
          <a:bodyPr/>
          <a:lstStyle/>
          <a:p>
            <a:r>
              <a:rPr lang="fr-FR" dirty="0"/>
              <a:t>Motivations</a:t>
            </a:r>
          </a:p>
        </p:txBody>
      </p:sp>
      <p:sp>
        <p:nvSpPr>
          <p:cNvPr id="11" name="ZoneTexte 10"/>
          <p:cNvSpPr txBox="1"/>
          <p:nvPr/>
        </p:nvSpPr>
        <p:spPr>
          <a:xfrm>
            <a:off x="3060270" y="4959979"/>
            <a:ext cx="8797719" cy="646331"/>
          </a:xfrm>
          <a:prstGeom prst="rect">
            <a:avLst/>
          </a:prstGeom>
          <a:noFill/>
        </p:spPr>
        <p:txBody>
          <a:bodyPr wrap="square" rtlCol="0">
            <a:spAutoFit/>
          </a:bodyPr>
          <a:lstStyle/>
          <a:p>
            <a:r>
              <a:rPr lang="en-US" dirty="0"/>
              <a:t>Pang Wei </a:t>
            </a:r>
            <a:r>
              <a:rPr lang="en-US" dirty="0" err="1"/>
              <a:t>Koh</a:t>
            </a:r>
            <a:r>
              <a:rPr lang="en-US" dirty="0"/>
              <a:t> and Percy Liang, Understanding black-box predictions via influence functions, 2017, </a:t>
            </a:r>
            <a:r>
              <a:rPr lang="en-US" dirty="0">
                <a:hlinkClick r:id="rId3"/>
              </a:rPr>
              <a:t>https://arxiv.org/abs/1703.04730</a:t>
            </a:r>
            <a:endParaRPr lang="fr-FR" dirty="0"/>
          </a:p>
        </p:txBody>
      </p:sp>
      <p:sp>
        <p:nvSpPr>
          <p:cNvPr id="12" name="ZoneTexte 11"/>
          <p:cNvSpPr txBox="1"/>
          <p:nvPr/>
        </p:nvSpPr>
        <p:spPr>
          <a:xfrm>
            <a:off x="1080422" y="1529071"/>
            <a:ext cx="10557396" cy="523220"/>
          </a:xfrm>
          <a:prstGeom prst="rect">
            <a:avLst/>
          </a:prstGeom>
          <a:noFill/>
        </p:spPr>
        <p:txBody>
          <a:bodyPr wrap="square" rtlCol="0">
            <a:spAutoFit/>
          </a:bodyPr>
          <a:lstStyle/>
          <a:p>
            <a:r>
              <a:rPr lang="fr-FR" sz="2800" b="1" dirty="0" err="1">
                <a:solidFill>
                  <a:schemeClr val="accent1"/>
                </a:solidFill>
              </a:rPr>
              <a:t>However</a:t>
            </a:r>
            <a:r>
              <a:rPr lang="fr-FR" sz="2800" b="1" dirty="0">
                <a:solidFill>
                  <a:schemeClr val="accent1"/>
                </a:solidFill>
              </a:rPr>
              <a:t>…</a:t>
            </a:r>
          </a:p>
        </p:txBody>
      </p:sp>
      <p:sp>
        <p:nvSpPr>
          <p:cNvPr id="10" name="ZoneTexte 9"/>
          <p:cNvSpPr txBox="1"/>
          <p:nvPr/>
        </p:nvSpPr>
        <p:spPr>
          <a:xfrm>
            <a:off x="1784004" y="2256241"/>
            <a:ext cx="8647731" cy="2677656"/>
          </a:xfrm>
          <a:prstGeom prst="rect">
            <a:avLst/>
          </a:prstGeom>
          <a:noFill/>
        </p:spPr>
        <p:txBody>
          <a:bodyPr wrap="square" rtlCol="0">
            <a:spAutoFit/>
          </a:bodyPr>
          <a:lstStyle/>
          <a:p>
            <a:pPr algn="just"/>
            <a:r>
              <a:rPr lang="fr-FR" sz="2400" dirty="0"/>
              <a:t>The </a:t>
            </a:r>
            <a:r>
              <a:rPr lang="fr-FR" sz="2400" dirty="0" err="1"/>
              <a:t>authors</a:t>
            </a:r>
            <a:r>
              <a:rPr lang="fr-FR" sz="2400" dirty="0"/>
              <a:t> </a:t>
            </a:r>
            <a:r>
              <a:rPr lang="fr-FR" sz="2400" dirty="0" err="1"/>
              <a:t>raise</a:t>
            </a:r>
            <a:r>
              <a:rPr lang="fr-FR" sz="2400" dirty="0"/>
              <a:t> the issue of the </a:t>
            </a:r>
            <a:r>
              <a:rPr lang="fr-FR" sz="2400" dirty="0" err="1"/>
              <a:t>computational</a:t>
            </a:r>
            <a:r>
              <a:rPr lang="fr-FR" sz="2400" dirty="0"/>
              <a:t> challenge of </a:t>
            </a:r>
            <a:r>
              <a:rPr lang="fr-FR" sz="2400" dirty="0" err="1"/>
              <a:t>calculating</a:t>
            </a:r>
            <a:r>
              <a:rPr lang="fr-FR" sz="2400" dirty="0"/>
              <a:t> and </a:t>
            </a:r>
            <a:r>
              <a:rPr lang="fr-FR" sz="2400" dirty="0" err="1"/>
              <a:t>inverting</a:t>
            </a:r>
            <a:r>
              <a:rPr lang="fr-FR" sz="2400" dirty="0"/>
              <a:t> the </a:t>
            </a:r>
            <a:r>
              <a:rPr lang="fr-FR" sz="2400" dirty="0" err="1"/>
              <a:t>Hessian</a:t>
            </a:r>
            <a:r>
              <a:rPr lang="fr-FR" sz="2400" dirty="0"/>
              <a:t> </a:t>
            </a:r>
            <a:r>
              <a:rPr lang="fr-FR" sz="2400" dirty="0" err="1"/>
              <a:t>with</a:t>
            </a:r>
            <a:r>
              <a:rPr lang="fr-FR" sz="2400" dirty="0"/>
              <a:t> respects to the </a:t>
            </a:r>
            <a:r>
              <a:rPr lang="fr-FR" sz="2400" dirty="0" err="1"/>
              <a:t>parameters</a:t>
            </a:r>
            <a:r>
              <a:rPr lang="fr-FR" sz="2400" dirty="0"/>
              <a:t>, a </a:t>
            </a:r>
            <a:r>
              <a:rPr lang="fr-FR" sz="2400" dirty="0" err="1"/>
              <a:t>problem</a:t>
            </a:r>
            <a:r>
              <a:rPr lang="fr-FR" sz="2400" dirty="0"/>
              <a:t> </a:t>
            </a:r>
            <a:r>
              <a:rPr lang="fr-FR" sz="2400" dirty="0" err="1"/>
              <a:t>that</a:t>
            </a:r>
            <a:r>
              <a:rPr lang="fr-FR" sz="2400" dirty="0"/>
              <a:t> </a:t>
            </a:r>
            <a:r>
              <a:rPr lang="fr-FR" sz="2400" dirty="0" err="1">
                <a:solidFill>
                  <a:schemeClr val="accent2"/>
                </a:solidFill>
              </a:rPr>
              <a:t>grows</a:t>
            </a:r>
            <a:r>
              <a:rPr lang="fr-FR" sz="2400" dirty="0">
                <a:solidFill>
                  <a:schemeClr val="accent2"/>
                </a:solidFill>
              </a:rPr>
              <a:t> </a:t>
            </a:r>
            <a:r>
              <a:rPr lang="fr-FR" sz="2400" dirty="0" err="1">
                <a:solidFill>
                  <a:schemeClr val="accent2"/>
                </a:solidFill>
              </a:rPr>
              <a:t>quadratically</a:t>
            </a:r>
            <a:r>
              <a:rPr lang="fr-FR" sz="2400" dirty="0"/>
              <a:t> </a:t>
            </a:r>
            <a:r>
              <a:rPr lang="fr-FR" sz="2400" dirty="0" err="1">
                <a:solidFill>
                  <a:schemeClr val="accent2"/>
                </a:solidFill>
              </a:rPr>
              <a:t>with</a:t>
            </a:r>
            <a:r>
              <a:rPr lang="fr-FR" sz="2400" dirty="0">
                <a:solidFill>
                  <a:schemeClr val="accent2"/>
                </a:solidFill>
              </a:rPr>
              <a:t> the </a:t>
            </a:r>
            <a:r>
              <a:rPr lang="fr-FR" sz="2400" dirty="0" err="1">
                <a:solidFill>
                  <a:schemeClr val="accent2"/>
                </a:solidFill>
              </a:rPr>
              <a:t>amount</a:t>
            </a:r>
            <a:r>
              <a:rPr lang="fr-FR" sz="2400" dirty="0">
                <a:solidFill>
                  <a:schemeClr val="accent2"/>
                </a:solidFill>
              </a:rPr>
              <a:t> of the </a:t>
            </a:r>
            <a:r>
              <a:rPr lang="fr-FR" sz="2400" dirty="0" err="1">
                <a:solidFill>
                  <a:schemeClr val="accent2"/>
                </a:solidFill>
              </a:rPr>
              <a:t>model’s</a:t>
            </a:r>
            <a:r>
              <a:rPr lang="fr-FR" sz="2400" dirty="0">
                <a:solidFill>
                  <a:schemeClr val="accent2"/>
                </a:solidFill>
              </a:rPr>
              <a:t> </a:t>
            </a:r>
            <a:r>
              <a:rPr lang="fr-FR" sz="2400" dirty="0" err="1">
                <a:solidFill>
                  <a:schemeClr val="accent2"/>
                </a:solidFill>
              </a:rPr>
              <a:t>parameters</a:t>
            </a:r>
            <a:r>
              <a:rPr lang="fr-FR" sz="2400" dirty="0"/>
              <a:t>…</a:t>
            </a:r>
          </a:p>
          <a:p>
            <a:pPr algn="just"/>
            <a:endParaRPr lang="fr-FR" sz="2400" dirty="0">
              <a:solidFill>
                <a:schemeClr val="accent1"/>
              </a:solidFill>
            </a:endParaRPr>
          </a:p>
          <a:p>
            <a:pPr algn="just"/>
            <a:r>
              <a:rPr lang="fr-FR" sz="2400" dirty="0"/>
              <a:t>           Use </a:t>
            </a:r>
            <a:r>
              <a:rPr lang="fr-FR" sz="2400" dirty="0" err="1">
                <a:solidFill>
                  <a:schemeClr val="accent1"/>
                </a:solidFill>
              </a:rPr>
              <a:t>implicit</a:t>
            </a:r>
            <a:r>
              <a:rPr lang="fr-FR" sz="2400" dirty="0">
                <a:solidFill>
                  <a:schemeClr val="accent1"/>
                </a:solidFill>
              </a:rPr>
              <a:t> </a:t>
            </a:r>
            <a:r>
              <a:rPr lang="fr-FR" sz="2400" dirty="0" err="1">
                <a:solidFill>
                  <a:schemeClr val="accent1"/>
                </a:solidFill>
              </a:rPr>
              <a:t>Hessian-vector</a:t>
            </a:r>
            <a:r>
              <a:rPr lang="fr-FR" sz="2400" dirty="0">
                <a:solidFill>
                  <a:schemeClr val="accent1"/>
                </a:solidFill>
              </a:rPr>
              <a:t> </a:t>
            </a:r>
            <a:r>
              <a:rPr lang="fr-FR" sz="2400" dirty="0" err="1">
                <a:solidFill>
                  <a:schemeClr val="accent1"/>
                </a:solidFill>
              </a:rPr>
              <a:t>products</a:t>
            </a:r>
            <a:r>
              <a:rPr lang="fr-FR" sz="2400" dirty="0">
                <a:solidFill>
                  <a:schemeClr val="accent1"/>
                </a:solidFill>
              </a:rPr>
              <a:t> (</a:t>
            </a:r>
            <a:r>
              <a:rPr lang="fr-FR" sz="2400" dirty="0" err="1">
                <a:solidFill>
                  <a:schemeClr val="accent1"/>
                </a:solidFill>
              </a:rPr>
              <a:t>HVPs</a:t>
            </a:r>
            <a:r>
              <a:rPr lang="fr-FR" sz="2400" dirty="0">
                <a:solidFill>
                  <a:schemeClr val="accent1"/>
                </a:solidFill>
              </a:rPr>
              <a:t>) </a:t>
            </a:r>
            <a:r>
              <a:rPr lang="fr-FR" sz="2400" dirty="0"/>
              <a:t>for approximation. </a:t>
            </a:r>
          </a:p>
        </p:txBody>
      </p:sp>
      <p:sp>
        <p:nvSpPr>
          <p:cNvPr id="2" name="Flèche droite 1"/>
          <p:cNvSpPr/>
          <p:nvPr/>
        </p:nvSpPr>
        <p:spPr>
          <a:xfrm>
            <a:off x="1911927" y="4221019"/>
            <a:ext cx="387927" cy="221672"/>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6906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16</a:t>
            </a:fld>
            <a:endParaRPr lang="fr-FR"/>
          </a:p>
        </p:txBody>
      </p:sp>
      <p:sp>
        <p:nvSpPr>
          <p:cNvPr id="7" name="Titre 6"/>
          <p:cNvSpPr>
            <a:spLocks noGrp="1"/>
          </p:cNvSpPr>
          <p:nvPr>
            <p:ph type="title"/>
          </p:nvPr>
        </p:nvSpPr>
        <p:spPr/>
        <p:txBody>
          <a:bodyPr/>
          <a:lstStyle/>
          <a:p>
            <a:r>
              <a:rPr lang="fr-FR" dirty="0"/>
              <a:t>Motivations</a:t>
            </a:r>
          </a:p>
        </p:txBody>
      </p:sp>
      <p:sp>
        <p:nvSpPr>
          <p:cNvPr id="12" name="ZoneTexte 11"/>
          <p:cNvSpPr txBox="1"/>
          <p:nvPr/>
        </p:nvSpPr>
        <p:spPr>
          <a:xfrm>
            <a:off x="1080422" y="1529071"/>
            <a:ext cx="10557396" cy="523220"/>
          </a:xfrm>
          <a:prstGeom prst="rect">
            <a:avLst/>
          </a:prstGeom>
          <a:noFill/>
        </p:spPr>
        <p:txBody>
          <a:bodyPr wrap="square" rtlCol="0">
            <a:spAutoFit/>
          </a:bodyPr>
          <a:lstStyle/>
          <a:p>
            <a:r>
              <a:rPr lang="fr-FR" sz="2800" b="1" dirty="0" err="1">
                <a:solidFill>
                  <a:schemeClr val="accent1"/>
                </a:solidFill>
              </a:rPr>
              <a:t>Since</a:t>
            </a:r>
            <a:r>
              <a:rPr lang="fr-FR" sz="2800" b="1" dirty="0">
                <a:solidFill>
                  <a:schemeClr val="accent1"/>
                </a:solidFill>
              </a:rPr>
              <a:t> </a:t>
            </a:r>
            <a:r>
              <a:rPr lang="fr-FR" sz="2800" b="1" dirty="0" err="1">
                <a:solidFill>
                  <a:schemeClr val="accent1"/>
                </a:solidFill>
              </a:rPr>
              <a:t>then</a:t>
            </a:r>
            <a:r>
              <a:rPr lang="fr-FR" sz="2800" b="1" dirty="0">
                <a:solidFill>
                  <a:schemeClr val="accent1"/>
                </a:solidFill>
              </a:rPr>
              <a:t>…</a:t>
            </a:r>
          </a:p>
        </p:txBody>
      </p:sp>
      <p:sp>
        <p:nvSpPr>
          <p:cNvPr id="10" name="ZoneTexte 9"/>
          <p:cNvSpPr txBox="1"/>
          <p:nvPr/>
        </p:nvSpPr>
        <p:spPr>
          <a:xfrm>
            <a:off x="1784004" y="2256241"/>
            <a:ext cx="8647731" cy="3600986"/>
          </a:xfrm>
          <a:prstGeom prst="rect">
            <a:avLst/>
          </a:prstGeom>
          <a:noFill/>
        </p:spPr>
        <p:txBody>
          <a:bodyPr wrap="square" rtlCol="0">
            <a:spAutoFit/>
          </a:bodyPr>
          <a:lstStyle/>
          <a:p>
            <a:pPr algn="just"/>
            <a:r>
              <a:rPr lang="fr-FR" sz="2400" dirty="0" err="1"/>
              <a:t>Many</a:t>
            </a:r>
            <a:r>
              <a:rPr lang="fr-FR" sz="2400" dirty="0"/>
              <a:t> </a:t>
            </a:r>
            <a:r>
              <a:rPr lang="fr-FR" sz="2400" dirty="0" err="1"/>
              <a:t>papers</a:t>
            </a:r>
            <a:r>
              <a:rPr lang="fr-FR" sz="2400" dirty="0"/>
              <a:t> have been </a:t>
            </a:r>
            <a:r>
              <a:rPr lang="fr-FR" sz="2400" dirty="0" err="1"/>
              <a:t>proposed</a:t>
            </a:r>
            <a:r>
              <a:rPr lang="fr-FR" sz="2400" dirty="0"/>
              <a:t> to </a:t>
            </a:r>
            <a:r>
              <a:rPr lang="fr-FR" sz="2400" dirty="0" err="1"/>
              <a:t>leverage</a:t>
            </a:r>
            <a:r>
              <a:rPr lang="fr-FR" sz="2400" dirty="0"/>
              <a:t> Influence </a:t>
            </a:r>
            <a:r>
              <a:rPr lang="fr-FR" sz="2400" dirty="0" err="1"/>
              <a:t>Function</a:t>
            </a:r>
            <a:r>
              <a:rPr lang="fr-FR" sz="2400" dirty="0"/>
              <a:t> for </a:t>
            </a:r>
            <a:r>
              <a:rPr lang="fr-FR" sz="2400" dirty="0" err="1"/>
              <a:t>Deep</a:t>
            </a:r>
            <a:r>
              <a:rPr lang="fr-FR" sz="2400" dirty="0"/>
              <a:t> Neural Networks. </a:t>
            </a:r>
            <a:r>
              <a:rPr lang="fr-FR" sz="2400" dirty="0" err="1"/>
              <a:t>However</a:t>
            </a:r>
            <a:r>
              <a:rPr lang="fr-FR" sz="2400" dirty="0"/>
              <a:t> :</a:t>
            </a:r>
          </a:p>
          <a:p>
            <a:pPr marL="742950" lvl="1" indent="-285750">
              <a:lnSpc>
                <a:spcPct val="150000"/>
              </a:lnSpc>
              <a:buFont typeface="Wingdings" panose="05000000000000000000" pitchFamily="2" charset="2"/>
              <a:buChar char="v"/>
            </a:pPr>
            <a:r>
              <a:rPr lang="fr-FR" sz="2400" dirty="0" err="1">
                <a:solidFill>
                  <a:schemeClr val="accent1"/>
                </a:solidFill>
              </a:rPr>
              <a:t>Implementations</a:t>
            </a:r>
            <a:r>
              <a:rPr lang="fr-FR" sz="2400" dirty="0">
                <a:solidFill>
                  <a:schemeClr val="accent1"/>
                </a:solidFill>
              </a:rPr>
              <a:t> are not </a:t>
            </a:r>
            <a:r>
              <a:rPr lang="fr-FR" sz="2400" dirty="0" err="1">
                <a:solidFill>
                  <a:schemeClr val="accent1"/>
                </a:solidFill>
              </a:rPr>
              <a:t>always</a:t>
            </a:r>
            <a:r>
              <a:rPr lang="fr-FR" sz="2400" dirty="0">
                <a:solidFill>
                  <a:schemeClr val="accent1"/>
                </a:solidFill>
              </a:rPr>
              <a:t> </a:t>
            </a:r>
            <a:r>
              <a:rPr lang="fr-FR" sz="2400" dirty="0" err="1">
                <a:solidFill>
                  <a:schemeClr val="accent1"/>
                </a:solidFill>
              </a:rPr>
              <a:t>provided</a:t>
            </a:r>
            <a:endParaRPr lang="fr-FR" sz="2400" dirty="0">
              <a:solidFill>
                <a:schemeClr val="accent1"/>
              </a:solidFill>
            </a:endParaRPr>
          </a:p>
          <a:p>
            <a:pPr marL="742950" lvl="1" indent="-285750">
              <a:lnSpc>
                <a:spcPct val="150000"/>
              </a:lnSpc>
              <a:buFont typeface="Wingdings" panose="05000000000000000000" pitchFamily="2" charset="2"/>
              <a:buChar char="v"/>
            </a:pPr>
            <a:r>
              <a:rPr lang="fr-FR" sz="2400" dirty="0">
                <a:solidFill>
                  <a:schemeClr val="accent1"/>
                </a:solidFill>
              </a:rPr>
              <a:t>Codes </a:t>
            </a:r>
            <a:r>
              <a:rPr lang="fr-FR" sz="2400" dirty="0" err="1">
                <a:solidFill>
                  <a:schemeClr val="accent1"/>
                </a:solidFill>
              </a:rPr>
              <a:t>available</a:t>
            </a:r>
            <a:r>
              <a:rPr lang="fr-FR" sz="2400" dirty="0">
                <a:solidFill>
                  <a:schemeClr val="accent1"/>
                </a:solidFill>
              </a:rPr>
              <a:t> are not </a:t>
            </a:r>
            <a:r>
              <a:rPr lang="fr-FR" sz="2400" dirty="0" err="1">
                <a:solidFill>
                  <a:schemeClr val="accent1"/>
                </a:solidFill>
              </a:rPr>
              <a:t>easy</a:t>
            </a:r>
            <a:r>
              <a:rPr lang="fr-FR" sz="2400" dirty="0">
                <a:solidFill>
                  <a:schemeClr val="accent1"/>
                </a:solidFill>
              </a:rPr>
              <a:t> to </a:t>
            </a:r>
            <a:r>
              <a:rPr lang="fr-FR" sz="2400" dirty="0" err="1">
                <a:solidFill>
                  <a:schemeClr val="accent1"/>
                </a:solidFill>
              </a:rPr>
              <a:t>customize</a:t>
            </a:r>
            <a:endParaRPr lang="fr-FR" sz="2400" dirty="0">
              <a:solidFill>
                <a:schemeClr val="accent1"/>
              </a:solidFill>
            </a:endParaRPr>
          </a:p>
          <a:p>
            <a:pPr marL="742950" lvl="1" indent="-285750">
              <a:lnSpc>
                <a:spcPct val="150000"/>
              </a:lnSpc>
              <a:buFont typeface="Wingdings" panose="05000000000000000000" pitchFamily="2" charset="2"/>
              <a:buChar char="v"/>
            </a:pPr>
            <a:r>
              <a:rPr lang="fr-FR" sz="2400" dirty="0" err="1">
                <a:solidFill>
                  <a:schemeClr val="accent1"/>
                </a:solidFill>
              </a:rPr>
              <a:t>Implementations</a:t>
            </a:r>
            <a:r>
              <a:rPr lang="fr-FR" sz="2400" dirty="0">
                <a:solidFill>
                  <a:schemeClr val="accent1"/>
                </a:solidFill>
              </a:rPr>
              <a:t> </a:t>
            </a:r>
            <a:r>
              <a:rPr lang="fr-FR" sz="2400" dirty="0" err="1">
                <a:solidFill>
                  <a:schemeClr val="accent1"/>
                </a:solidFill>
              </a:rPr>
              <a:t>were</a:t>
            </a:r>
            <a:r>
              <a:rPr lang="fr-FR" sz="2400" dirty="0">
                <a:solidFill>
                  <a:schemeClr val="accent1"/>
                </a:solidFill>
              </a:rPr>
              <a:t> not </a:t>
            </a:r>
            <a:r>
              <a:rPr lang="fr-FR" sz="2400" dirty="0" err="1">
                <a:solidFill>
                  <a:schemeClr val="accent1"/>
                </a:solidFill>
              </a:rPr>
              <a:t>always</a:t>
            </a:r>
            <a:r>
              <a:rPr lang="fr-FR" sz="2400" dirty="0">
                <a:solidFill>
                  <a:schemeClr val="accent1"/>
                </a:solidFill>
              </a:rPr>
              <a:t> </a:t>
            </a:r>
            <a:r>
              <a:rPr lang="fr-FR" sz="2400" dirty="0" err="1">
                <a:solidFill>
                  <a:schemeClr val="accent1"/>
                </a:solidFill>
              </a:rPr>
              <a:t>thought</a:t>
            </a:r>
            <a:r>
              <a:rPr lang="fr-FR" sz="2400" dirty="0">
                <a:solidFill>
                  <a:schemeClr val="accent1"/>
                </a:solidFill>
              </a:rPr>
              <a:t> to </a:t>
            </a:r>
            <a:r>
              <a:rPr lang="fr-FR" sz="2400" dirty="0" err="1">
                <a:solidFill>
                  <a:schemeClr val="accent1"/>
                </a:solidFill>
              </a:rPr>
              <a:t>scale</a:t>
            </a:r>
            <a:endParaRPr lang="fr-FR" sz="2400" dirty="0">
              <a:solidFill>
                <a:schemeClr val="accent1"/>
              </a:solidFill>
            </a:endParaRPr>
          </a:p>
          <a:p>
            <a:pPr marL="742950" lvl="1" indent="-285750">
              <a:lnSpc>
                <a:spcPct val="150000"/>
              </a:lnSpc>
              <a:buFont typeface="Wingdings" panose="05000000000000000000" pitchFamily="2" charset="2"/>
              <a:buChar char="v"/>
            </a:pPr>
            <a:r>
              <a:rPr lang="fr-FR" sz="2400" dirty="0">
                <a:solidFill>
                  <a:schemeClr val="accent1"/>
                </a:solidFill>
              </a:rPr>
              <a:t>All Use Cases </a:t>
            </a:r>
            <a:r>
              <a:rPr lang="fr-FR" sz="2400" dirty="0" err="1">
                <a:solidFill>
                  <a:schemeClr val="accent1"/>
                </a:solidFill>
              </a:rPr>
              <a:t>were</a:t>
            </a:r>
            <a:r>
              <a:rPr lang="fr-FR" sz="2400" dirty="0">
                <a:solidFill>
                  <a:schemeClr val="accent1"/>
                </a:solidFill>
              </a:rPr>
              <a:t> not </a:t>
            </a:r>
            <a:r>
              <a:rPr lang="fr-FR" sz="2400" dirty="0" err="1">
                <a:solidFill>
                  <a:schemeClr val="accent1"/>
                </a:solidFill>
              </a:rPr>
              <a:t>addressed</a:t>
            </a:r>
            <a:endParaRPr lang="fr-FR" sz="2400" dirty="0">
              <a:solidFill>
                <a:schemeClr val="accent1"/>
              </a:solidFill>
            </a:endParaRPr>
          </a:p>
          <a:p>
            <a:pPr marL="742950" lvl="1" indent="-285750">
              <a:lnSpc>
                <a:spcPct val="150000"/>
              </a:lnSpc>
              <a:buFont typeface="Wingdings" panose="05000000000000000000" pitchFamily="2" charset="2"/>
              <a:buChar char="v"/>
            </a:pPr>
            <a:r>
              <a:rPr lang="fr-FR" sz="2400" dirty="0">
                <a:solidFill>
                  <a:schemeClr val="accent1"/>
                </a:solidFill>
              </a:rPr>
              <a:t>There </a:t>
            </a:r>
            <a:r>
              <a:rPr lang="fr-FR" sz="2400" dirty="0" err="1">
                <a:solidFill>
                  <a:schemeClr val="accent1"/>
                </a:solidFill>
              </a:rPr>
              <a:t>was</a:t>
            </a:r>
            <a:r>
              <a:rPr lang="fr-FR" sz="2400" dirty="0">
                <a:solidFill>
                  <a:schemeClr val="accent1"/>
                </a:solidFill>
              </a:rPr>
              <a:t> no </a:t>
            </a:r>
            <a:r>
              <a:rPr lang="fr-FR" sz="2400" dirty="0" err="1">
                <a:solidFill>
                  <a:schemeClr val="accent1"/>
                </a:solidFill>
              </a:rPr>
              <a:t>unified</a:t>
            </a:r>
            <a:r>
              <a:rPr lang="fr-FR" sz="2400" dirty="0">
                <a:solidFill>
                  <a:schemeClr val="accent1"/>
                </a:solidFill>
              </a:rPr>
              <a:t> </a:t>
            </a:r>
            <a:r>
              <a:rPr lang="fr-FR" sz="2400" dirty="0" err="1">
                <a:solidFill>
                  <a:schemeClr val="accent1"/>
                </a:solidFill>
              </a:rPr>
              <a:t>framework</a:t>
            </a:r>
            <a:r>
              <a:rPr lang="fr-FR" sz="2400" dirty="0">
                <a:solidFill>
                  <a:schemeClr val="accent1"/>
                </a:solidFill>
              </a:rPr>
              <a:t> (in </a:t>
            </a:r>
            <a:r>
              <a:rPr lang="fr-FR" sz="2400" dirty="0" err="1">
                <a:solidFill>
                  <a:schemeClr val="accent1"/>
                </a:solidFill>
              </a:rPr>
              <a:t>TensorFlow</a:t>
            </a:r>
            <a:r>
              <a:rPr lang="fr-FR" sz="2400" dirty="0">
                <a:solidFill>
                  <a:schemeClr val="accent1"/>
                </a:solidFill>
              </a:rPr>
              <a:t>)</a:t>
            </a:r>
          </a:p>
        </p:txBody>
      </p:sp>
    </p:spTree>
    <p:extLst>
      <p:ext uri="{BB962C8B-B14F-4D97-AF65-F5344CB8AC3E}">
        <p14:creationId xmlns:p14="http://schemas.microsoft.com/office/powerpoint/2010/main" val="2339823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17</a:t>
            </a:fld>
            <a:endParaRPr lang="fr-FR"/>
          </a:p>
        </p:txBody>
      </p:sp>
      <p:sp>
        <p:nvSpPr>
          <p:cNvPr id="7" name="Titre 6"/>
          <p:cNvSpPr>
            <a:spLocks noGrp="1"/>
          </p:cNvSpPr>
          <p:nvPr>
            <p:ph type="title"/>
          </p:nvPr>
        </p:nvSpPr>
        <p:spPr/>
        <p:txBody>
          <a:bodyPr/>
          <a:lstStyle/>
          <a:p>
            <a:r>
              <a:rPr lang="fr-FR" dirty="0" err="1"/>
              <a:t>Influenciae</a:t>
            </a:r>
            <a:endParaRPr lang="fr-FR" dirty="0"/>
          </a:p>
        </p:txBody>
      </p:sp>
      <p:sp>
        <p:nvSpPr>
          <p:cNvPr id="12" name="ZoneTexte 11"/>
          <p:cNvSpPr txBox="1"/>
          <p:nvPr/>
        </p:nvSpPr>
        <p:spPr>
          <a:xfrm>
            <a:off x="1080422" y="1529071"/>
            <a:ext cx="10557396" cy="523220"/>
          </a:xfrm>
          <a:prstGeom prst="rect">
            <a:avLst/>
          </a:prstGeom>
          <a:noFill/>
        </p:spPr>
        <p:txBody>
          <a:bodyPr wrap="square" rtlCol="0">
            <a:spAutoFit/>
          </a:bodyPr>
          <a:lstStyle/>
          <a:p>
            <a:r>
              <a:rPr lang="fr-FR" sz="2800" b="1" dirty="0">
                <a:solidFill>
                  <a:schemeClr val="accent1"/>
                </a:solidFill>
              </a:rPr>
              <a:t>That </a:t>
            </a:r>
            <a:r>
              <a:rPr lang="fr-FR" sz="2800" b="1" dirty="0" err="1">
                <a:solidFill>
                  <a:schemeClr val="accent1"/>
                </a:solidFill>
              </a:rPr>
              <a:t>is</a:t>
            </a:r>
            <a:r>
              <a:rPr lang="fr-FR" sz="2800" b="1" dirty="0">
                <a:solidFill>
                  <a:schemeClr val="accent1"/>
                </a:solidFill>
              </a:rPr>
              <a:t> </a:t>
            </a:r>
            <a:r>
              <a:rPr lang="fr-FR" sz="2800" b="1" dirty="0" err="1">
                <a:solidFill>
                  <a:schemeClr val="accent1"/>
                </a:solidFill>
              </a:rPr>
              <a:t>why</a:t>
            </a:r>
            <a:r>
              <a:rPr lang="fr-FR" sz="2800" b="1" dirty="0">
                <a:solidFill>
                  <a:schemeClr val="accent1"/>
                </a:solidFill>
              </a:rPr>
              <a:t>…</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051" y="1426315"/>
            <a:ext cx="5800438" cy="4356350"/>
          </a:xfrm>
          <a:prstGeom prst="rect">
            <a:avLst/>
          </a:prstGeom>
        </p:spPr>
      </p:pic>
    </p:spTree>
    <p:extLst>
      <p:ext uri="{BB962C8B-B14F-4D97-AF65-F5344CB8AC3E}">
        <p14:creationId xmlns:p14="http://schemas.microsoft.com/office/powerpoint/2010/main" val="4278238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A19D48-ACB2-4D21-B8E4-1CEC824A6A7F}" type="datetime1">
              <a:rPr lang="fr-FR" smtClean="0"/>
              <a:t>27/02/2024</a:t>
            </a:fld>
            <a:endParaRPr lang="fr-FR"/>
          </a:p>
        </p:txBody>
      </p:sp>
      <p:sp>
        <p:nvSpPr>
          <p:cNvPr id="3" name="Espace réservé du pied de page 2"/>
          <p:cNvSpPr>
            <a:spLocks noGrp="1"/>
          </p:cNvSpPr>
          <p:nvPr>
            <p:ph type="ftr" sz="quarter" idx="11"/>
          </p:nvPr>
        </p:nvSpPr>
        <p:spPr/>
        <p:txBody>
          <a:bodyPr/>
          <a:lstStyle/>
          <a:p>
            <a:r>
              <a:rPr lang="fr-FR"/>
              <a:t>DEEL All rights reserved</a:t>
            </a:r>
          </a:p>
        </p:txBody>
      </p:sp>
      <p:sp>
        <p:nvSpPr>
          <p:cNvPr id="4" name="Espace réservé du numéro de diapositive 3"/>
          <p:cNvSpPr>
            <a:spLocks noGrp="1"/>
          </p:cNvSpPr>
          <p:nvPr>
            <p:ph type="sldNum" sz="quarter" idx="12"/>
          </p:nvPr>
        </p:nvSpPr>
        <p:spPr/>
        <p:txBody>
          <a:bodyPr/>
          <a:lstStyle/>
          <a:p>
            <a:fld id="{73D8AB81-F534-4ABF-B1F7-42C70ED6C92E}" type="slidenum">
              <a:rPr lang="fr-FR" smtClean="0"/>
              <a:t>18</a:t>
            </a:fld>
            <a:endParaRPr lang="fr-FR"/>
          </a:p>
        </p:txBody>
      </p:sp>
      <p:sp>
        <p:nvSpPr>
          <p:cNvPr id="5" name="Forme libre : forme 38"/>
          <p:cNvSpPr/>
          <p:nvPr/>
        </p:nvSpPr>
        <p:spPr>
          <a:xfrm>
            <a:off x="351536" y="1437594"/>
            <a:ext cx="5666400" cy="2137195"/>
          </a:xfrm>
          <a:custGeom>
            <a:avLst/>
            <a:gdLst>
              <a:gd name="connsiteX0" fmla="*/ 55994 w 7200000"/>
              <a:gd name="connsiteY0" fmla="*/ 0 h 2520000"/>
              <a:gd name="connsiteX1" fmla="*/ 7144006 w 7200000"/>
              <a:gd name="connsiteY1" fmla="*/ 0 h 2520000"/>
              <a:gd name="connsiteX2" fmla="*/ 7200000 w 7200000"/>
              <a:gd name="connsiteY2" fmla="*/ 55994 h 2520000"/>
              <a:gd name="connsiteX3" fmla="*/ 7200000 w 7200000"/>
              <a:gd name="connsiteY3" fmla="*/ 1560685 h 2520000"/>
              <a:gd name="connsiteX4" fmla="*/ 7102008 w 7200000"/>
              <a:gd name="connsiteY4" fmla="*/ 1575641 h 2520000"/>
              <a:gd name="connsiteX5" fmla="*/ 6233011 w 7200000"/>
              <a:gd name="connsiteY5" fmla="*/ 2444637 h 2520000"/>
              <a:gd name="connsiteX6" fmla="*/ 6225413 w 7200000"/>
              <a:gd name="connsiteY6" fmla="*/ 2520000 h 2520000"/>
              <a:gd name="connsiteX7" fmla="*/ 55994 w 7200000"/>
              <a:gd name="connsiteY7" fmla="*/ 2520000 h 2520000"/>
              <a:gd name="connsiteX8" fmla="*/ 0 w 7200000"/>
              <a:gd name="connsiteY8" fmla="*/ 2464006 h 2520000"/>
              <a:gd name="connsiteX9" fmla="*/ 0 w 7200000"/>
              <a:gd name="connsiteY9" fmla="*/ 55994 h 2520000"/>
              <a:gd name="connsiteX10" fmla="*/ 55994 w 7200000"/>
              <a:gd name="connsiteY10"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0000" h="2520000">
                <a:moveTo>
                  <a:pt x="55994" y="0"/>
                </a:moveTo>
                <a:lnTo>
                  <a:pt x="7144006" y="0"/>
                </a:lnTo>
                <a:cubicBezTo>
                  <a:pt x="7174931" y="0"/>
                  <a:pt x="7200000" y="25069"/>
                  <a:pt x="7200000" y="55994"/>
                </a:cubicBezTo>
                <a:lnTo>
                  <a:pt x="7200000" y="1560685"/>
                </a:lnTo>
                <a:lnTo>
                  <a:pt x="7102008" y="1575641"/>
                </a:lnTo>
                <a:cubicBezTo>
                  <a:pt x="6665822" y="1664897"/>
                  <a:pt x="6322267" y="2008452"/>
                  <a:pt x="6233011" y="2444637"/>
                </a:cubicBezTo>
                <a:lnTo>
                  <a:pt x="6225413" y="2520000"/>
                </a:lnTo>
                <a:lnTo>
                  <a:pt x="55994" y="2520000"/>
                </a:lnTo>
                <a:cubicBezTo>
                  <a:pt x="25069" y="2520000"/>
                  <a:pt x="0" y="2494931"/>
                  <a:pt x="0" y="2464006"/>
                </a:cubicBezTo>
                <a:lnTo>
                  <a:pt x="0" y="55994"/>
                </a:lnTo>
                <a:cubicBezTo>
                  <a:pt x="0" y="25069"/>
                  <a:pt x="25069" y="0"/>
                  <a:pt x="55994" y="0"/>
                </a:cubicBezTo>
                <a:close/>
              </a:path>
            </a:pathLst>
          </a:custGeom>
          <a:solidFill>
            <a:schemeClr val="bg1"/>
          </a:solidFill>
          <a:ln w="28575">
            <a:noFill/>
          </a:ln>
          <a:effectLst>
            <a:outerShdw blurRad="254000" sx="105000" sy="105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480"/>
          </a:p>
        </p:txBody>
      </p:sp>
      <p:sp>
        <p:nvSpPr>
          <p:cNvPr id="6" name="Forme libre : forme 35"/>
          <p:cNvSpPr/>
          <p:nvPr/>
        </p:nvSpPr>
        <p:spPr>
          <a:xfrm>
            <a:off x="351536" y="3717495"/>
            <a:ext cx="5666400" cy="2137195"/>
          </a:xfrm>
          <a:custGeom>
            <a:avLst/>
            <a:gdLst>
              <a:gd name="connsiteX0" fmla="*/ 55994 w 7200000"/>
              <a:gd name="connsiteY0" fmla="*/ 0 h 2520000"/>
              <a:gd name="connsiteX1" fmla="*/ 6226484 w 7200000"/>
              <a:gd name="connsiteY1" fmla="*/ 0 h 2520000"/>
              <a:gd name="connsiteX2" fmla="*/ 6233011 w 7200000"/>
              <a:gd name="connsiteY2" fmla="*/ 64742 h 2520000"/>
              <a:gd name="connsiteX3" fmla="*/ 7102008 w 7200000"/>
              <a:gd name="connsiteY3" fmla="*/ 933739 h 2520000"/>
              <a:gd name="connsiteX4" fmla="*/ 7200000 w 7200000"/>
              <a:gd name="connsiteY4" fmla="*/ 948694 h 2520000"/>
              <a:gd name="connsiteX5" fmla="*/ 7200000 w 7200000"/>
              <a:gd name="connsiteY5" fmla="*/ 2464006 h 2520000"/>
              <a:gd name="connsiteX6" fmla="*/ 7144006 w 7200000"/>
              <a:gd name="connsiteY6" fmla="*/ 2520000 h 2520000"/>
              <a:gd name="connsiteX7" fmla="*/ 55994 w 7200000"/>
              <a:gd name="connsiteY7" fmla="*/ 2520000 h 2520000"/>
              <a:gd name="connsiteX8" fmla="*/ 0 w 7200000"/>
              <a:gd name="connsiteY8" fmla="*/ 2464006 h 2520000"/>
              <a:gd name="connsiteX9" fmla="*/ 0 w 7200000"/>
              <a:gd name="connsiteY9" fmla="*/ 55994 h 2520000"/>
              <a:gd name="connsiteX10" fmla="*/ 55994 w 7200000"/>
              <a:gd name="connsiteY10"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0000" h="2520000">
                <a:moveTo>
                  <a:pt x="55994" y="0"/>
                </a:moveTo>
                <a:lnTo>
                  <a:pt x="6226484" y="0"/>
                </a:lnTo>
                <a:lnTo>
                  <a:pt x="6233011" y="64742"/>
                </a:lnTo>
                <a:cubicBezTo>
                  <a:pt x="6322267" y="500928"/>
                  <a:pt x="6665822" y="844482"/>
                  <a:pt x="7102008" y="933739"/>
                </a:cubicBezTo>
                <a:lnTo>
                  <a:pt x="7200000" y="948694"/>
                </a:lnTo>
                <a:lnTo>
                  <a:pt x="7200000" y="2464006"/>
                </a:lnTo>
                <a:cubicBezTo>
                  <a:pt x="7200000" y="2494931"/>
                  <a:pt x="7174931" y="2520000"/>
                  <a:pt x="7144006" y="2520000"/>
                </a:cubicBezTo>
                <a:lnTo>
                  <a:pt x="55994" y="2520000"/>
                </a:lnTo>
                <a:cubicBezTo>
                  <a:pt x="25069" y="2520000"/>
                  <a:pt x="0" y="2494931"/>
                  <a:pt x="0" y="2464006"/>
                </a:cubicBezTo>
                <a:lnTo>
                  <a:pt x="0" y="55994"/>
                </a:lnTo>
                <a:cubicBezTo>
                  <a:pt x="0" y="25069"/>
                  <a:pt x="25069" y="0"/>
                  <a:pt x="55994" y="0"/>
                </a:cubicBezTo>
                <a:close/>
              </a:path>
            </a:pathLst>
          </a:custGeom>
          <a:solidFill>
            <a:schemeClr val="bg1"/>
          </a:solidFill>
          <a:ln w="28575">
            <a:noFill/>
          </a:ln>
          <a:effectLst>
            <a:outerShdw blurRad="254000" sx="105000" sy="105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480"/>
          </a:p>
        </p:txBody>
      </p:sp>
      <p:sp>
        <p:nvSpPr>
          <p:cNvPr id="7" name="Forme libre : forme 37"/>
          <p:cNvSpPr/>
          <p:nvPr/>
        </p:nvSpPr>
        <p:spPr>
          <a:xfrm>
            <a:off x="6193234" y="1437594"/>
            <a:ext cx="5664755" cy="2137195"/>
          </a:xfrm>
          <a:custGeom>
            <a:avLst/>
            <a:gdLst>
              <a:gd name="connsiteX0" fmla="*/ 55994 w 7200000"/>
              <a:gd name="connsiteY0" fmla="*/ 0 h 2520000"/>
              <a:gd name="connsiteX1" fmla="*/ 7144006 w 7200000"/>
              <a:gd name="connsiteY1" fmla="*/ 0 h 2520000"/>
              <a:gd name="connsiteX2" fmla="*/ 7200000 w 7200000"/>
              <a:gd name="connsiteY2" fmla="*/ 55994 h 2520000"/>
              <a:gd name="connsiteX3" fmla="*/ 7200000 w 7200000"/>
              <a:gd name="connsiteY3" fmla="*/ 2464006 h 2520000"/>
              <a:gd name="connsiteX4" fmla="*/ 7144006 w 7200000"/>
              <a:gd name="connsiteY4" fmla="*/ 2520000 h 2520000"/>
              <a:gd name="connsiteX5" fmla="*/ 980284 w 7200000"/>
              <a:gd name="connsiteY5" fmla="*/ 2520000 h 2520000"/>
              <a:gd name="connsiteX6" fmla="*/ 972687 w 7200000"/>
              <a:gd name="connsiteY6" fmla="*/ 2444637 h 2520000"/>
              <a:gd name="connsiteX7" fmla="*/ 103690 w 7200000"/>
              <a:gd name="connsiteY7" fmla="*/ 1575641 h 2520000"/>
              <a:gd name="connsiteX8" fmla="*/ 0 w 7200000"/>
              <a:gd name="connsiteY8" fmla="*/ 1559816 h 2520000"/>
              <a:gd name="connsiteX9" fmla="*/ 0 w 7200000"/>
              <a:gd name="connsiteY9" fmla="*/ 55994 h 2520000"/>
              <a:gd name="connsiteX10" fmla="*/ 55994 w 7200000"/>
              <a:gd name="connsiteY10"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0000" h="2520000">
                <a:moveTo>
                  <a:pt x="55994" y="0"/>
                </a:moveTo>
                <a:lnTo>
                  <a:pt x="7144006" y="0"/>
                </a:lnTo>
                <a:cubicBezTo>
                  <a:pt x="7174931" y="0"/>
                  <a:pt x="7200000" y="25069"/>
                  <a:pt x="7200000" y="55994"/>
                </a:cubicBezTo>
                <a:lnTo>
                  <a:pt x="7200000" y="2464006"/>
                </a:lnTo>
                <a:cubicBezTo>
                  <a:pt x="7200000" y="2494931"/>
                  <a:pt x="7174931" y="2520000"/>
                  <a:pt x="7144006" y="2520000"/>
                </a:cubicBezTo>
                <a:lnTo>
                  <a:pt x="980284" y="2520000"/>
                </a:lnTo>
                <a:lnTo>
                  <a:pt x="972687" y="2444637"/>
                </a:lnTo>
                <a:cubicBezTo>
                  <a:pt x="883430" y="2008452"/>
                  <a:pt x="539876" y="1664897"/>
                  <a:pt x="103690" y="1575641"/>
                </a:cubicBezTo>
                <a:lnTo>
                  <a:pt x="0" y="1559816"/>
                </a:lnTo>
                <a:lnTo>
                  <a:pt x="0" y="55994"/>
                </a:lnTo>
                <a:cubicBezTo>
                  <a:pt x="0" y="25069"/>
                  <a:pt x="25069" y="0"/>
                  <a:pt x="55994" y="0"/>
                </a:cubicBezTo>
                <a:close/>
              </a:path>
            </a:pathLst>
          </a:custGeom>
          <a:solidFill>
            <a:schemeClr val="bg1"/>
          </a:solidFill>
          <a:ln w="28575">
            <a:noFill/>
          </a:ln>
          <a:effectLst>
            <a:outerShdw blurRad="254000" sx="105000" sy="105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480"/>
          </a:p>
        </p:txBody>
      </p:sp>
      <p:sp>
        <p:nvSpPr>
          <p:cNvPr id="8" name="Forme libre : forme 36"/>
          <p:cNvSpPr/>
          <p:nvPr/>
        </p:nvSpPr>
        <p:spPr>
          <a:xfrm>
            <a:off x="6193234" y="3717495"/>
            <a:ext cx="5664755" cy="2137195"/>
          </a:xfrm>
          <a:custGeom>
            <a:avLst/>
            <a:gdLst>
              <a:gd name="connsiteX0" fmla="*/ 979214 w 7200000"/>
              <a:gd name="connsiteY0" fmla="*/ 0 h 2520000"/>
              <a:gd name="connsiteX1" fmla="*/ 7144006 w 7200000"/>
              <a:gd name="connsiteY1" fmla="*/ 0 h 2520000"/>
              <a:gd name="connsiteX2" fmla="*/ 7200000 w 7200000"/>
              <a:gd name="connsiteY2" fmla="*/ 55994 h 2520000"/>
              <a:gd name="connsiteX3" fmla="*/ 7200000 w 7200000"/>
              <a:gd name="connsiteY3" fmla="*/ 2464006 h 2520000"/>
              <a:gd name="connsiteX4" fmla="*/ 7144006 w 7200000"/>
              <a:gd name="connsiteY4" fmla="*/ 2520000 h 2520000"/>
              <a:gd name="connsiteX5" fmla="*/ 55994 w 7200000"/>
              <a:gd name="connsiteY5" fmla="*/ 2520000 h 2520000"/>
              <a:gd name="connsiteX6" fmla="*/ 0 w 7200000"/>
              <a:gd name="connsiteY6" fmla="*/ 2464006 h 2520000"/>
              <a:gd name="connsiteX7" fmla="*/ 0 w 7200000"/>
              <a:gd name="connsiteY7" fmla="*/ 949564 h 2520000"/>
              <a:gd name="connsiteX8" fmla="*/ 103690 w 7200000"/>
              <a:gd name="connsiteY8" fmla="*/ 933739 h 2520000"/>
              <a:gd name="connsiteX9" fmla="*/ 972687 w 7200000"/>
              <a:gd name="connsiteY9" fmla="*/ 64742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0000" h="2520000">
                <a:moveTo>
                  <a:pt x="979214" y="0"/>
                </a:moveTo>
                <a:lnTo>
                  <a:pt x="7144006" y="0"/>
                </a:lnTo>
                <a:cubicBezTo>
                  <a:pt x="7174931" y="0"/>
                  <a:pt x="7200000" y="25069"/>
                  <a:pt x="7200000" y="55994"/>
                </a:cubicBezTo>
                <a:lnTo>
                  <a:pt x="7200000" y="2464006"/>
                </a:lnTo>
                <a:cubicBezTo>
                  <a:pt x="7200000" y="2494931"/>
                  <a:pt x="7174931" y="2520000"/>
                  <a:pt x="7144006" y="2520000"/>
                </a:cubicBezTo>
                <a:lnTo>
                  <a:pt x="55994" y="2520000"/>
                </a:lnTo>
                <a:cubicBezTo>
                  <a:pt x="25069" y="2520000"/>
                  <a:pt x="0" y="2494931"/>
                  <a:pt x="0" y="2464006"/>
                </a:cubicBezTo>
                <a:lnTo>
                  <a:pt x="0" y="949564"/>
                </a:lnTo>
                <a:lnTo>
                  <a:pt x="103690" y="933739"/>
                </a:lnTo>
                <a:cubicBezTo>
                  <a:pt x="539876" y="844482"/>
                  <a:pt x="883430" y="500928"/>
                  <a:pt x="972687" y="64742"/>
                </a:cubicBezTo>
                <a:close/>
              </a:path>
            </a:pathLst>
          </a:custGeom>
          <a:solidFill>
            <a:schemeClr val="bg1"/>
          </a:solidFill>
          <a:ln w="28575">
            <a:noFill/>
          </a:ln>
          <a:effectLst>
            <a:outerShdw blurRad="254000" sx="105000" sy="105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480">
                <a:latin typeface="Roboto Light" panose="02000000000000000000" pitchFamily="2" charset="0"/>
                <a:ea typeface="Roboto Light" panose="02000000000000000000" pitchFamily="2" charset="0"/>
              </a:rPr>
              <a:t>onc</a:t>
            </a:r>
            <a:endParaRPr lang="fr-FR" sz="1480"/>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3721" y="2739147"/>
            <a:ext cx="1800000" cy="1800000"/>
          </a:xfrm>
          <a:prstGeom prst="rect">
            <a:avLst/>
          </a:prstGeom>
        </p:spPr>
      </p:pic>
      <p:pic>
        <p:nvPicPr>
          <p:cNvPr id="10"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766" y="1925744"/>
            <a:ext cx="2223889" cy="685211"/>
          </a:xfrm>
          <a:prstGeom prst="rect">
            <a:avLst/>
          </a:prstGeom>
        </p:spPr>
      </p:pic>
      <p:pic>
        <p:nvPicPr>
          <p:cNvPr id="11" name="Image 10"/>
          <p:cNvPicPr>
            <a:picLocks noChangeAspect="1"/>
          </p:cNvPicPr>
          <p:nvPr/>
        </p:nvPicPr>
        <p:blipFill rotWithShape="1">
          <a:blip r:embed="rId4" cstate="print">
            <a:extLst>
              <a:ext uri="{28A0092B-C50C-407E-A947-70E740481C1C}">
                <a14:useLocalDpi xmlns:a14="http://schemas.microsoft.com/office/drawing/2010/main" val="0"/>
              </a:ext>
            </a:extLst>
          </a:blip>
          <a:srcRect t="5240"/>
          <a:stretch/>
        </p:blipFill>
        <p:spPr>
          <a:xfrm>
            <a:off x="397611" y="2259338"/>
            <a:ext cx="2259916" cy="802234"/>
          </a:xfrm>
          <a:prstGeom prst="rect">
            <a:avLst/>
          </a:prstGeom>
        </p:spPr>
      </p:pic>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782" y="2723553"/>
            <a:ext cx="1883264" cy="632299"/>
          </a:xfrm>
          <a:prstGeom prst="rect">
            <a:avLst/>
          </a:prstGeom>
        </p:spPr>
      </p:pic>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7307" y="2155713"/>
            <a:ext cx="1925842" cy="761934"/>
          </a:xfrm>
          <a:prstGeom prst="rect">
            <a:avLst/>
          </a:prstGeom>
        </p:spPr>
      </p:pic>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1698" y="2512778"/>
            <a:ext cx="1909465" cy="656109"/>
          </a:xfrm>
          <a:prstGeom prst="rect">
            <a:avLst/>
          </a:prstGeom>
        </p:spPr>
      </p:pic>
      <p:pic>
        <p:nvPicPr>
          <p:cNvPr id="15" name="Image 14"/>
          <p:cNvPicPr>
            <a:picLocks noChangeAspect="1"/>
          </p:cNvPicPr>
          <p:nvPr/>
        </p:nvPicPr>
        <p:blipFill rotWithShape="1">
          <a:blip r:embed="rId8" cstate="print">
            <a:extLst>
              <a:ext uri="{28A0092B-C50C-407E-A947-70E740481C1C}">
                <a14:useLocalDpi xmlns:a14="http://schemas.microsoft.com/office/drawing/2010/main" val="0"/>
              </a:ext>
            </a:extLst>
          </a:blip>
          <a:srcRect t="9920"/>
          <a:stretch/>
        </p:blipFill>
        <p:spPr>
          <a:xfrm>
            <a:off x="2633022" y="2911359"/>
            <a:ext cx="2335247" cy="564813"/>
          </a:xfrm>
          <a:prstGeom prst="rect">
            <a:avLst/>
          </a:prstGeom>
        </p:spPr>
      </p:pic>
      <p:sp>
        <p:nvSpPr>
          <p:cNvPr id="16" name="ZoneTexte 15"/>
          <p:cNvSpPr txBox="1"/>
          <p:nvPr/>
        </p:nvSpPr>
        <p:spPr>
          <a:xfrm>
            <a:off x="397611" y="1525903"/>
            <a:ext cx="5515509" cy="539010"/>
          </a:xfrm>
          <a:prstGeom prst="rect">
            <a:avLst/>
          </a:prstGeom>
          <a:noFill/>
        </p:spPr>
        <p:txBody>
          <a:bodyPr wrap="square">
            <a:spAutoFit/>
          </a:bodyPr>
          <a:lstStyle/>
          <a:p>
            <a:r>
              <a:rPr lang="fr-FR" sz="1480" b="1" dirty="0">
                <a:latin typeface="Roboto" panose="02000000000000000000" pitchFamily="2" charset="0"/>
                <a:ea typeface="Roboto" panose="02000000000000000000" pitchFamily="2" charset="0"/>
              </a:rPr>
              <a:t>(1) State-of-the-art Influence </a:t>
            </a:r>
            <a:r>
              <a:rPr lang="fr-FR" sz="1480" b="1" dirty="0" err="1">
                <a:latin typeface="Roboto" panose="02000000000000000000" pitchFamily="2" charset="0"/>
                <a:ea typeface="Roboto" panose="02000000000000000000" pitchFamily="2" charset="0"/>
              </a:rPr>
              <a:t>Function</a:t>
            </a:r>
            <a:r>
              <a:rPr lang="fr-FR" sz="1480" b="1" dirty="0">
                <a:latin typeface="Roboto" panose="02000000000000000000" pitchFamily="2" charset="0"/>
                <a:ea typeface="Roboto" panose="02000000000000000000" pitchFamily="2" charset="0"/>
              </a:rPr>
              <a:t> </a:t>
            </a:r>
            <a:r>
              <a:rPr lang="fr-FR" sz="1480" b="1" dirty="0" err="1">
                <a:latin typeface="Roboto" panose="02000000000000000000" pitchFamily="2" charset="0"/>
                <a:ea typeface="Roboto" panose="02000000000000000000" pitchFamily="2" charset="0"/>
              </a:rPr>
              <a:t>implementations</a:t>
            </a:r>
            <a:r>
              <a:rPr lang="fr-FR" sz="1480" b="1" dirty="0">
                <a:latin typeface="Roboto" panose="02000000000000000000" pitchFamily="2" charset="0"/>
                <a:ea typeface="Roboto" panose="02000000000000000000" pitchFamily="2" charset="0"/>
              </a:rPr>
              <a:t>: </a:t>
            </a:r>
            <a:r>
              <a:rPr lang="fr-FR" sz="1315" b="1" dirty="0">
                <a:solidFill>
                  <a:srgbClr val="283C8F"/>
                </a:solidFill>
                <a:latin typeface="Roboto" panose="02000000000000000000" pitchFamily="2" charset="0"/>
                <a:ea typeface="Roboto" panose="02000000000000000000" pitchFamily="2" charset="0"/>
              </a:rPr>
              <a:t>6</a:t>
            </a:r>
            <a:r>
              <a:rPr lang="fr-FR" sz="1315" dirty="0">
                <a:latin typeface="Roboto Light" panose="02000000000000000000" pitchFamily="2" charset="0"/>
                <a:ea typeface="Roboto Light" panose="02000000000000000000" pitchFamily="2" charset="0"/>
              </a:rPr>
              <a:t> </a:t>
            </a:r>
            <a:r>
              <a:rPr lang="fr-FR" sz="1315" dirty="0" err="1">
                <a:latin typeface="Roboto Light" panose="02000000000000000000" pitchFamily="2" charset="0"/>
                <a:ea typeface="Roboto Light" panose="02000000000000000000" pitchFamily="2" charset="0"/>
              </a:rPr>
              <a:t>methods</a:t>
            </a:r>
            <a:r>
              <a:rPr lang="fr-FR" sz="1315" dirty="0">
                <a:latin typeface="Roboto Light" panose="02000000000000000000" pitchFamily="2" charset="0"/>
                <a:ea typeface="Roboto Light" panose="02000000000000000000" pitchFamily="2" charset="0"/>
              </a:rPr>
              <a:t> and more on the </a:t>
            </a:r>
            <a:r>
              <a:rPr lang="fr-FR" sz="1315" dirty="0" err="1">
                <a:latin typeface="Roboto Light" panose="02000000000000000000" pitchFamily="2" charset="0"/>
                <a:ea typeface="Roboto Light" panose="02000000000000000000" pitchFamily="2" charset="0"/>
              </a:rPr>
              <a:t>way</a:t>
            </a:r>
            <a:r>
              <a:rPr lang="fr-FR" sz="1315" dirty="0">
                <a:latin typeface="Roboto Light" panose="02000000000000000000" pitchFamily="2" charset="0"/>
                <a:ea typeface="Roboto Light" panose="02000000000000000000" pitchFamily="2" charset="0"/>
              </a:rPr>
              <a:t>! </a:t>
            </a:r>
            <a:endParaRPr lang="fr-FR" sz="1480" dirty="0">
              <a:latin typeface="Roboto Light" panose="02000000000000000000" pitchFamily="2" charset="0"/>
              <a:ea typeface="Roboto Light" panose="02000000000000000000" pitchFamily="2" charset="0"/>
            </a:endParaRPr>
          </a:p>
        </p:txBody>
      </p:sp>
      <p:sp>
        <p:nvSpPr>
          <p:cNvPr id="17" name="ZoneTexte 16"/>
          <p:cNvSpPr txBox="1"/>
          <p:nvPr/>
        </p:nvSpPr>
        <p:spPr>
          <a:xfrm>
            <a:off x="397611" y="3764881"/>
            <a:ext cx="4888194" cy="539010"/>
          </a:xfrm>
          <a:prstGeom prst="rect">
            <a:avLst/>
          </a:prstGeom>
          <a:noFill/>
        </p:spPr>
        <p:txBody>
          <a:bodyPr wrap="square">
            <a:spAutoFit/>
          </a:bodyPr>
          <a:lstStyle/>
          <a:p>
            <a:r>
              <a:rPr lang="fr-FR" sz="1480" b="1" dirty="0">
                <a:latin typeface="Roboto" panose="02000000000000000000" pitchFamily="2" charset="0"/>
                <a:ea typeface="Roboto" panose="02000000000000000000" pitchFamily="2" charset="0"/>
              </a:rPr>
              <a:t>(2) </a:t>
            </a:r>
            <a:r>
              <a:rPr lang="fr-FR" sz="1480" b="1" dirty="0" err="1">
                <a:latin typeface="Roboto" panose="02000000000000000000" pitchFamily="2" charset="0"/>
                <a:ea typeface="Roboto" panose="02000000000000000000" pitchFamily="2" charset="0"/>
              </a:rPr>
              <a:t>Tutorials</a:t>
            </a:r>
            <a:r>
              <a:rPr lang="fr-FR" sz="1480" b="1" dirty="0">
                <a:latin typeface="Roboto" panose="02000000000000000000" pitchFamily="2" charset="0"/>
                <a:ea typeface="Roboto" panose="02000000000000000000" pitchFamily="2" charset="0"/>
              </a:rPr>
              <a:t> </a:t>
            </a:r>
            <a:r>
              <a:rPr lang="fr-FR" sz="1315" b="1" dirty="0">
                <a:solidFill>
                  <a:srgbClr val="283C8F"/>
                </a:solidFill>
                <a:latin typeface="Roboto" panose="02000000000000000000" pitchFamily="2" charset="0"/>
                <a:ea typeface="Roboto" panose="02000000000000000000" pitchFamily="2" charset="0"/>
              </a:rPr>
              <a:t>7</a:t>
            </a:r>
            <a:r>
              <a:rPr lang="fr-FR" sz="1315" dirty="0">
                <a:latin typeface="Roboto Light" panose="02000000000000000000" pitchFamily="2" charset="0"/>
                <a:ea typeface="Roboto Light" panose="02000000000000000000" pitchFamily="2" charset="0"/>
              </a:rPr>
              <a:t> </a:t>
            </a:r>
            <a:r>
              <a:rPr lang="fr-FR" sz="1315" dirty="0" err="1">
                <a:latin typeface="Roboto Light" panose="02000000000000000000" pitchFamily="2" charset="0"/>
                <a:ea typeface="Roboto Light" panose="02000000000000000000" pitchFamily="2" charset="0"/>
              </a:rPr>
              <a:t>Colab</a:t>
            </a:r>
            <a:r>
              <a:rPr lang="fr-FR" sz="1315" dirty="0">
                <a:latin typeface="Roboto Light" panose="02000000000000000000" pitchFamily="2" charset="0"/>
                <a:ea typeface="Roboto Light" panose="02000000000000000000" pitchFamily="2" charset="0"/>
              </a:rPr>
              <a:t> notebooks to </a:t>
            </a:r>
            <a:r>
              <a:rPr lang="fr-FR" sz="1315" dirty="0" err="1">
                <a:latin typeface="Roboto Light" panose="02000000000000000000" pitchFamily="2" charset="0"/>
                <a:ea typeface="Roboto Light" panose="02000000000000000000" pitchFamily="2" charset="0"/>
              </a:rPr>
              <a:t>get</a:t>
            </a:r>
            <a:r>
              <a:rPr lang="fr-FR" sz="1315" dirty="0">
                <a:latin typeface="Roboto Light" panose="02000000000000000000" pitchFamily="2" charset="0"/>
                <a:ea typeface="Roboto Light" panose="02000000000000000000" pitchFamily="2" charset="0"/>
              </a:rPr>
              <a:t> </a:t>
            </a:r>
            <a:r>
              <a:rPr lang="fr-FR" sz="1315" dirty="0" err="1">
                <a:latin typeface="Roboto Light" panose="02000000000000000000" pitchFamily="2" charset="0"/>
                <a:ea typeface="Roboto Light" panose="02000000000000000000" pitchFamily="2" charset="0"/>
              </a:rPr>
              <a:t>your</a:t>
            </a:r>
            <a:r>
              <a:rPr lang="fr-FR" sz="1315" dirty="0">
                <a:latin typeface="Roboto Light" panose="02000000000000000000" pitchFamily="2" charset="0"/>
                <a:ea typeface="Roboto Light" panose="02000000000000000000" pitchFamily="2" charset="0"/>
              </a:rPr>
              <a:t> hands on the </a:t>
            </a:r>
            <a:r>
              <a:rPr lang="fr-FR" sz="1315" dirty="0" err="1">
                <a:latin typeface="Roboto Light" panose="02000000000000000000" pitchFamily="2" charset="0"/>
                <a:ea typeface="Roboto Light" panose="02000000000000000000" pitchFamily="2" charset="0"/>
              </a:rPr>
              <a:t>tool’s</a:t>
            </a:r>
            <a:r>
              <a:rPr lang="fr-FR" sz="1315" dirty="0">
                <a:latin typeface="Roboto Light" panose="02000000000000000000" pitchFamily="2" charset="0"/>
                <a:ea typeface="Roboto Light" panose="02000000000000000000" pitchFamily="2" charset="0"/>
              </a:rPr>
              <a:t> </a:t>
            </a:r>
            <a:r>
              <a:rPr lang="fr-FR" sz="1315" dirty="0" err="1">
                <a:latin typeface="Roboto Light" panose="02000000000000000000" pitchFamily="2" charset="0"/>
                <a:ea typeface="Roboto Light" panose="02000000000000000000" pitchFamily="2" charset="0"/>
              </a:rPr>
              <a:t>possibilities</a:t>
            </a:r>
            <a:r>
              <a:rPr lang="fr-FR" sz="1315" dirty="0">
                <a:latin typeface="Roboto Light" panose="02000000000000000000" pitchFamily="2" charset="0"/>
                <a:ea typeface="Roboto Light" panose="02000000000000000000" pitchFamily="2" charset="0"/>
              </a:rPr>
              <a:t> !</a:t>
            </a:r>
            <a:endParaRPr lang="fr-FR" sz="1480" dirty="0">
              <a:latin typeface="Roboto Light" panose="02000000000000000000" pitchFamily="2" charset="0"/>
              <a:ea typeface="Roboto Light" panose="02000000000000000000" pitchFamily="2" charset="0"/>
            </a:endParaRPr>
          </a:p>
        </p:txBody>
      </p:sp>
      <p:sp>
        <p:nvSpPr>
          <p:cNvPr id="19" name="ZoneTexte 18"/>
          <p:cNvSpPr txBox="1"/>
          <p:nvPr/>
        </p:nvSpPr>
        <p:spPr>
          <a:xfrm>
            <a:off x="486557" y="5414950"/>
            <a:ext cx="3081637" cy="294696"/>
          </a:xfrm>
          <a:prstGeom prst="rect">
            <a:avLst/>
          </a:prstGeom>
          <a:noFill/>
        </p:spPr>
        <p:txBody>
          <a:bodyPr wrap="square" rtlCol="0">
            <a:spAutoFit/>
          </a:bodyPr>
          <a:lstStyle/>
          <a:p>
            <a:r>
              <a:rPr lang="fr-FR" sz="1315" dirty="0" err="1"/>
              <a:t>Learn</a:t>
            </a:r>
            <a:r>
              <a:rPr lang="fr-FR" sz="1315" dirty="0"/>
              <a:t> to gain insights </a:t>
            </a:r>
            <a:r>
              <a:rPr lang="fr-FR" sz="1315" dirty="0" err="1"/>
              <a:t>into</a:t>
            </a:r>
            <a:r>
              <a:rPr lang="fr-FR" sz="1315" dirty="0"/>
              <a:t> </a:t>
            </a:r>
            <a:r>
              <a:rPr lang="fr-FR" sz="1315" dirty="0" err="1"/>
              <a:t>your</a:t>
            </a:r>
            <a:r>
              <a:rPr lang="fr-FR" sz="1315" dirty="0"/>
              <a:t> </a:t>
            </a:r>
            <a:r>
              <a:rPr lang="fr-FR" sz="1315" dirty="0" err="1"/>
              <a:t>dataset</a:t>
            </a:r>
            <a:r>
              <a:rPr lang="fr-FR" sz="1315" dirty="0"/>
              <a:t>!</a:t>
            </a:r>
          </a:p>
        </p:txBody>
      </p:sp>
      <p:pic>
        <p:nvPicPr>
          <p:cNvPr id="18" name="Imag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49117" y="4122621"/>
            <a:ext cx="1625634" cy="1584694"/>
          </a:xfrm>
          <a:prstGeom prst="rect">
            <a:avLst/>
          </a:prstGeom>
        </p:spPr>
      </p:pic>
      <p:pic>
        <p:nvPicPr>
          <p:cNvPr id="20" name="Image 19"/>
          <p:cNvPicPr>
            <a:picLocks noChangeAspect="1"/>
          </p:cNvPicPr>
          <p:nvPr/>
        </p:nvPicPr>
        <p:blipFill rotWithShape="1">
          <a:blip r:embed="rId10" cstate="print">
            <a:extLst>
              <a:ext uri="{28A0092B-C50C-407E-A947-70E740481C1C}">
                <a14:useLocalDpi xmlns:a14="http://schemas.microsoft.com/office/drawing/2010/main" val="0"/>
              </a:ext>
            </a:extLst>
          </a:blip>
          <a:srcRect l="5699" t="13648" r="8965" b="13644"/>
          <a:stretch/>
        </p:blipFill>
        <p:spPr>
          <a:xfrm>
            <a:off x="526803" y="4302529"/>
            <a:ext cx="3129040" cy="1113784"/>
          </a:xfrm>
          <a:prstGeom prst="rect">
            <a:avLst/>
          </a:prstGeom>
        </p:spPr>
      </p:pic>
      <p:pic>
        <p:nvPicPr>
          <p:cNvPr id="40" name="Imag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84783" y="2022589"/>
            <a:ext cx="2811222" cy="1401928"/>
          </a:xfrm>
          <a:prstGeom prst="rect">
            <a:avLst/>
          </a:prstGeom>
        </p:spPr>
      </p:pic>
      <p:sp>
        <p:nvSpPr>
          <p:cNvPr id="41" name="ZoneTexte 40"/>
          <p:cNvSpPr txBox="1"/>
          <p:nvPr/>
        </p:nvSpPr>
        <p:spPr>
          <a:xfrm>
            <a:off x="7037954" y="2204399"/>
            <a:ext cx="1846095" cy="1104148"/>
          </a:xfrm>
          <a:prstGeom prst="rect">
            <a:avLst/>
          </a:prstGeom>
          <a:noFill/>
        </p:spPr>
        <p:txBody>
          <a:bodyPr wrap="square" rtlCol="0">
            <a:spAutoFit/>
          </a:bodyPr>
          <a:lstStyle/>
          <a:p>
            <a:pPr marL="234887" indent="-234887" algn="just">
              <a:buFont typeface="Wingdings" panose="05000000000000000000" pitchFamily="2" charset="2"/>
              <a:buChar char="v"/>
            </a:pPr>
            <a:r>
              <a:rPr lang="fr-FR" sz="1315" b="1" dirty="0" err="1">
                <a:solidFill>
                  <a:schemeClr val="accent1"/>
                </a:solidFill>
              </a:rPr>
              <a:t>Understanding</a:t>
            </a:r>
            <a:r>
              <a:rPr lang="fr-FR" sz="1315" b="1" dirty="0">
                <a:solidFill>
                  <a:schemeClr val="accent1"/>
                </a:solidFill>
              </a:rPr>
              <a:t> model-</a:t>
            </a:r>
            <a:r>
              <a:rPr lang="fr-FR" sz="1315" b="1" dirty="0" err="1">
                <a:solidFill>
                  <a:schemeClr val="accent1"/>
                </a:solidFill>
              </a:rPr>
              <a:t>behavior</a:t>
            </a:r>
            <a:endParaRPr lang="fr-FR" sz="1315" b="1" dirty="0">
              <a:solidFill>
                <a:schemeClr val="accent1"/>
              </a:solidFill>
            </a:endParaRPr>
          </a:p>
          <a:p>
            <a:pPr marL="234887" indent="-234887" algn="just">
              <a:buFont typeface="Wingdings" panose="05000000000000000000" pitchFamily="2" charset="2"/>
              <a:buChar char="v"/>
            </a:pPr>
            <a:r>
              <a:rPr lang="fr-FR" sz="1315" b="1" dirty="0" err="1">
                <a:solidFill>
                  <a:schemeClr val="accent1"/>
                </a:solidFill>
              </a:rPr>
              <a:t>Debugging</a:t>
            </a:r>
            <a:r>
              <a:rPr lang="fr-FR" sz="1315" b="1" dirty="0">
                <a:solidFill>
                  <a:schemeClr val="accent1"/>
                </a:solidFill>
              </a:rPr>
              <a:t> </a:t>
            </a:r>
            <a:r>
              <a:rPr lang="fr-FR" sz="1315" b="1" dirty="0" err="1">
                <a:solidFill>
                  <a:schemeClr val="accent1"/>
                </a:solidFill>
              </a:rPr>
              <a:t>models</a:t>
            </a:r>
            <a:endParaRPr lang="fr-FR" sz="1315" b="1" dirty="0">
              <a:solidFill>
                <a:schemeClr val="accent1"/>
              </a:solidFill>
            </a:endParaRPr>
          </a:p>
          <a:p>
            <a:pPr marL="234887" indent="-234887" algn="just">
              <a:buFont typeface="Wingdings" panose="05000000000000000000" pitchFamily="2" charset="2"/>
              <a:buChar char="v"/>
            </a:pPr>
            <a:r>
              <a:rPr lang="fr-FR" sz="1315" b="1" dirty="0" err="1">
                <a:solidFill>
                  <a:schemeClr val="accent1"/>
                </a:solidFill>
              </a:rPr>
              <a:t>Mislabelling</a:t>
            </a:r>
            <a:r>
              <a:rPr lang="fr-FR" sz="1315" b="1" dirty="0">
                <a:solidFill>
                  <a:schemeClr val="accent1"/>
                </a:solidFill>
              </a:rPr>
              <a:t> </a:t>
            </a:r>
            <a:r>
              <a:rPr lang="fr-FR" sz="1315" b="1" dirty="0" err="1">
                <a:solidFill>
                  <a:schemeClr val="accent1"/>
                </a:solidFill>
              </a:rPr>
              <a:t>detection</a:t>
            </a:r>
            <a:endParaRPr lang="fr-FR" sz="1315" b="1" dirty="0">
              <a:solidFill>
                <a:schemeClr val="accent1"/>
              </a:solidFill>
            </a:endParaRPr>
          </a:p>
        </p:txBody>
      </p:sp>
      <p:sp>
        <p:nvSpPr>
          <p:cNvPr id="42" name="ZoneTexte 41"/>
          <p:cNvSpPr txBox="1"/>
          <p:nvPr/>
        </p:nvSpPr>
        <p:spPr>
          <a:xfrm>
            <a:off x="6277314" y="1510287"/>
            <a:ext cx="5580675" cy="565396"/>
          </a:xfrm>
          <a:prstGeom prst="rect">
            <a:avLst/>
          </a:prstGeom>
          <a:noFill/>
        </p:spPr>
        <p:txBody>
          <a:bodyPr wrap="square">
            <a:spAutoFit/>
          </a:bodyPr>
          <a:lstStyle/>
          <a:p>
            <a:pPr algn="just"/>
            <a:r>
              <a:rPr lang="fr-FR" sz="1480" b="1" dirty="0">
                <a:latin typeface="Roboto" panose="02000000000000000000" pitchFamily="2" charset="0"/>
                <a:ea typeface="Roboto" panose="02000000000000000000" pitchFamily="2" charset="0"/>
              </a:rPr>
              <a:t>(3) </a:t>
            </a:r>
            <a:r>
              <a:rPr lang="fr-FR" sz="1480" b="1" dirty="0" err="1">
                <a:latin typeface="Roboto" panose="02000000000000000000" pitchFamily="2" charset="0"/>
                <a:ea typeface="Roboto" panose="02000000000000000000" pitchFamily="2" charset="0"/>
              </a:rPr>
              <a:t>Example-based</a:t>
            </a:r>
            <a:r>
              <a:rPr lang="fr-FR" sz="1480" b="1" dirty="0">
                <a:latin typeface="Roboto" panose="02000000000000000000" pitchFamily="2" charset="0"/>
                <a:ea typeface="Roboto" panose="02000000000000000000" pitchFamily="2" charset="0"/>
              </a:rPr>
              <a:t> XAI </a:t>
            </a:r>
            <a:r>
              <a:rPr lang="fr-FR" sz="1480" dirty="0">
                <a:latin typeface="Roboto" panose="02000000000000000000" pitchFamily="2" charset="0"/>
                <a:ea typeface="Roboto" panose="02000000000000000000" pitchFamily="2" charset="0"/>
              </a:rPr>
              <a:t>to gain </a:t>
            </a:r>
            <a:r>
              <a:rPr lang="fr-FR" sz="1480" dirty="0" err="1">
                <a:latin typeface="Roboto" panose="02000000000000000000" pitchFamily="2" charset="0"/>
                <a:ea typeface="Roboto" panose="02000000000000000000" pitchFamily="2" charset="0"/>
              </a:rPr>
              <a:t>knowledge</a:t>
            </a:r>
            <a:r>
              <a:rPr lang="fr-FR" sz="1480" dirty="0">
                <a:latin typeface="Roboto" panose="02000000000000000000" pitchFamily="2" charset="0"/>
                <a:ea typeface="Roboto" panose="02000000000000000000" pitchFamily="2" charset="0"/>
              </a:rPr>
              <a:t> on </a:t>
            </a:r>
            <a:r>
              <a:rPr lang="fr-FR" sz="1480" dirty="0" err="1">
                <a:latin typeface="Roboto" panose="02000000000000000000" pitchFamily="2" charset="0"/>
                <a:ea typeface="Roboto" panose="02000000000000000000" pitchFamily="2" charset="0"/>
              </a:rPr>
              <a:t>your</a:t>
            </a:r>
            <a:r>
              <a:rPr lang="fr-FR" sz="1480" dirty="0">
                <a:latin typeface="Roboto" panose="02000000000000000000" pitchFamily="2" charset="0"/>
                <a:ea typeface="Roboto" panose="02000000000000000000" pitchFamily="2" charset="0"/>
              </a:rPr>
              <a:t> </a:t>
            </a:r>
            <a:r>
              <a:rPr lang="fr-FR" sz="1480" dirty="0" err="1">
                <a:latin typeface="Roboto" panose="02000000000000000000" pitchFamily="2" charset="0"/>
                <a:ea typeface="Roboto" panose="02000000000000000000" pitchFamily="2" charset="0"/>
              </a:rPr>
              <a:t>model’s</a:t>
            </a:r>
            <a:r>
              <a:rPr lang="fr-FR" sz="1480" dirty="0">
                <a:latin typeface="Roboto" panose="02000000000000000000" pitchFamily="2" charset="0"/>
                <a:ea typeface="Roboto" panose="02000000000000000000" pitchFamily="2" charset="0"/>
              </a:rPr>
              <a:t> </a:t>
            </a:r>
            <a:r>
              <a:rPr lang="fr-FR" sz="1480" dirty="0" err="1">
                <a:latin typeface="Roboto" panose="02000000000000000000" pitchFamily="2" charset="0"/>
                <a:ea typeface="Roboto" panose="02000000000000000000" pitchFamily="2" charset="0"/>
              </a:rPr>
              <a:t>prediction</a:t>
            </a:r>
            <a:r>
              <a:rPr lang="fr-FR" sz="1480" dirty="0">
                <a:latin typeface="Roboto" panose="02000000000000000000" pitchFamily="2" charset="0"/>
                <a:ea typeface="Roboto" panose="02000000000000000000" pitchFamily="2" charset="0"/>
              </a:rPr>
              <a:t>!</a:t>
            </a:r>
            <a:endParaRPr lang="fr-FR" sz="1480" dirty="0">
              <a:latin typeface="Roboto Light" panose="02000000000000000000" pitchFamily="2" charset="0"/>
              <a:ea typeface="Roboto Light" panose="02000000000000000000" pitchFamily="2" charset="0"/>
            </a:endParaRPr>
          </a:p>
        </p:txBody>
      </p:sp>
      <p:sp>
        <p:nvSpPr>
          <p:cNvPr id="43" name="ZoneTexte 42"/>
          <p:cNvSpPr txBox="1"/>
          <p:nvPr/>
        </p:nvSpPr>
        <p:spPr>
          <a:xfrm>
            <a:off x="6277314" y="2204399"/>
            <a:ext cx="873181" cy="294696"/>
          </a:xfrm>
          <a:prstGeom prst="rect">
            <a:avLst/>
          </a:prstGeom>
          <a:noFill/>
        </p:spPr>
        <p:txBody>
          <a:bodyPr wrap="square" rtlCol="0">
            <a:spAutoFit/>
          </a:bodyPr>
          <a:lstStyle/>
          <a:p>
            <a:r>
              <a:rPr lang="fr-FR" sz="1315" dirty="0"/>
              <a:t>But </a:t>
            </a:r>
            <a:r>
              <a:rPr lang="fr-FR" sz="1315" dirty="0" err="1"/>
              <a:t>also</a:t>
            </a:r>
            <a:r>
              <a:rPr lang="fr-FR" sz="1315" dirty="0"/>
              <a:t>:</a:t>
            </a:r>
          </a:p>
        </p:txBody>
      </p:sp>
      <p:sp>
        <p:nvSpPr>
          <p:cNvPr id="44" name="ZoneTexte 43"/>
          <p:cNvSpPr txBox="1"/>
          <p:nvPr/>
        </p:nvSpPr>
        <p:spPr>
          <a:xfrm>
            <a:off x="7021872" y="3793958"/>
            <a:ext cx="4836117" cy="330083"/>
          </a:xfrm>
          <a:prstGeom prst="rect">
            <a:avLst/>
          </a:prstGeom>
          <a:noFill/>
        </p:spPr>
        <p:txBody>
          <a:bodyPr wrap="square">
            <a:spAutoFit/>
          </a:bodyPr>
          <a:lstStyle/>
          <a:p>
            <a:r>
              <a:rPr lang="fr-FR" sz="1480" b="1" dirty="0">
                <a:latin typeface="Roboto" panose="02000000000000000000" pitchFamily="2" charset="0"/>
                <a:ea typeface="Roboto" panose="02000000000000000000" pitchFamily="2" charset="0"/>
              </a:rPr>
              <a:t>(4) On-</a:t>
            </a:r>
            <a:r>
              <a:rPr lang="fr-FR" sz="1480" b="1" dirty="0" err="1">
                <a:latin typeface="Roboto" panose="02000000000000000000" pitchFamily="2" charset="0"/>
                <a:ea typeface="Roboto" panose="02000000000000000000" pitchFamily="2" charset="0"/>
              </a:rPr>
              <a:t>going</a:t>
            </a:r>
            <a:r>
              <a:rPr lang="fr-FR" sz="1480" b="1" dirty="0">
                <a:latin typeface="Roboto" panose="02000000000000000000" pitchFamily="2" charset="0"/>
                <a:ea typeface="Roboto" panose="02000000000000000000" pitchFamily="2" charset="0"/>
              </a:rPr>
              <a:t> </a:t>
            </a:r>
            <a:r>
              <a:rPr lang="fr-FR" sz="1480" b="1" dirty="0" err="1">
                <a:latin typeface="Roboto" panose="02000000000000000000" pitchFamily="2" charset="0"/>
                <a:ea typeface="Roboto" panose="02000000000000000000" pitchFamily="2" charset="0"/>
              </a:rPr>
              <a:t>development</a:t>
            </a:r>
            <a:endParaRPr lang="fr-FR" sz="1480" dirty="0">
              <a:latin typeface="Roboto Light" panose="02000000000000000000" pitchFamily="2" charset="0"/>
              <a:ea typeface="Roboto Light" panose="02000000000000000000" pitchFamily="2" charset="0"/>
            </a:endParaRPr>
          </a:p>
        </p:txBody>
      </p:sp>
      <p:sp>
        <p:nvSpPr>
          <p:cNvPr id="45" name="ZoneTexte 44"/>
          <p:cNvSpPr txBox="1"/>
          <p:nvPr/>
        </p:nvSpPr>
        <p:spPr>
          <a:xfrm>
            <a:off x="6713383" y="4272884"/>
            <a:ext cx="2606385" cy="1306512"/>
          </a:xfrm>
          <a:prstGeom prst="rect">
            <a:avLst/>
          </a:prstGeom>
          <a:noFill/>
        </p:spPr>
        <p:txBody>
          <a:bodyPr wrap="square" rtlCol="0">
            <a:spAutoFit/>
          </a:bodyPr>
          <a:lstStyle/>
          <a:p>
            <a:pPr marL="234887" indent="-234887">
              <a:buFont typeface="Wingdings" panose="05000000000000000000" pitchFamily="2" charset="2"/>
              <a:buChar char="v"/>
            </a:pPr>
            <a:r>
              <a:rPr lang="fr-FR" sz="1315" b="1" dirty="0">
                <a:solidFill>
                  <a:schemeClr val="accent1"/>
                </a:solidFill>
              </a:rPr>
              <a:t>Benchmark </a:t>
            </a:r>
            <a:r>
              <a:rPr lang="fr-FR" sz="1315" b="1" dirty="0" err="1">
                <a:solidFill>
                  <a:schemeClr val="accent1"/>
                </a:solidFill>
              </a:rPr>
              <a:t>tools</a:t>
            </a:r>
            <a:endParaRPr lang="fr-FR" sz="1315" b="1" dirty="0">
              <a:solidFill>
                <a:schemeClr val="accent1"/>
              </a:solidFill>
            </a:endParaRPr>
          </a:p>
          <a:p>
            <a:pPr marL="234887" indent="-234887">
              <a:buFont typeface="Wingdings" panose="05000000000000000000" pitchFamily="2" charset="2"/>
              <a:buChar char="v"/>
            </a:pPr>
            <a:r>
              <a:rPr lang="fr-FR" sz="1315" b="1" dirty="0">
                <a:solidFill>
                  <a:schemeClr val="accent1"/>
                </a:solidFill>
              </a:rPr>
              <a:t>Evaluation of the </a:t>
            </a:r>
            <a:r>
              <a:rPr lang="fr-FR" sz="1315" b="1" dirty="0" err="1">
                <a:solidFill>
                  <a:schemeClr val="accent1"/>
                </a:solidFill>
              </a:rPr>
              <a:t>different</a:t>
            </a:r>
            <a:r>
              <a:rPr lang="fr-FR" sz="1315" b="1" dirty="0">
                <a:solidFill>
                  <a:schemeClr val="accent1"/>
                </a:solidFill>
              </a:rPr>
              <a:t> </a:t>
            </a:r>
            <a:r>
              <a:rPr lang="fr-FR" sz="1315" b="1" dirty="0" err="1">
                <a:solidFill>
                  <a:schemeClr val="accent1"/>
                </a:solidFill>
              </a:rPr>
              <a:t>methods</a:t>
            </a:r>
            <a:endParaRPr lang="fr-FR" sz="1315" b="1" dirty="0">
              <a:solidFill>
                <a:schemeClr val="accent1"/>
              </a:solidFill>
            </a:endParaRPr>
          </a:p>
          <a:p>
            <a:pPr marL="234887" indent="-234887">
              <a:buFont typeface="Wingdings" panose="05000000000000000000" pitchFamily="2" charset="2"/>
              <a:buChar char="v"/>
            </a:pPr>
            <a:r>
              <a:rPr lang="fr-FR" sz="1315" b="1" dirty="0" err="1">
                <a:solidFill>
                  <a:schemeClr val="accent1"/>
                </a:solidFill>
              </a:rPr>
              <a:t>Uncertainty</a:t>
            </a:r>
            <a:r>
              <a:rPr lang="fr-FR" sz="1315" b="1" dirty="0">
                <a:solidFill>
                  <a:schemeClr val="accent1"/>
                </a:solidFill>
              </a:rPr>
              <a:t> estimation</a:t>
            </a:r>
          </a:p>
          <a:p>
            <a:pPr marL="234887" indent="-234887">
              <a:buFont typeface="Wingdings" panose="05000000000000000000" pitchFamily="2" charset="2"/>
              <a:buChar char="v"/>
            </a:pPr>
            <a:r>
              <a:rPr lang="fr-FR" sz="1315" b="1" dirty="0" err="1">
                <a:solidFill>
                  <a:schemeClr val="accent1"/>
                </a:solidFill>
              </a:rPr>
              <a:t>Implementation</a:t>
            </a:r>
            <a:r>
              <a:rPr lang="fr-FR" sz="1315" b="1" dirty="0">
                <a:solidFill>
                  <a:schemeClr val="accent1"/>
                </a:solidFill>
              </a:rPr>
              <a:t> </a:t>
            </a:r>
            <a:r>
              <a:rPr lang="fr-FR" sz="1315" b="1" dirty="0" err="1">
                <a:solidFill>
                  <a:schemeClr val="accent1"/>
                </a:solidFill>
              </a:rPr>
              <a:t>optimization</a:t>
            </a:r>
            <a:endParaRPr lang="fr-FR" sz="1315" b="1" dirty="0">
              <a:solidFill>
                <a:schemeClr val="accent1"/>
              </a:solidFill>
            </a:endParaRPr>
          </a:p>
          <a:p>
            <a:pPr marL="234887" indent="-234887">
              <a:buFont typeface="Wingdings" panose="05000000000000000000" pitchFamily="2" charset="2"/>
              <a:buChar char="v"/>
            </a:pPr>
            <a:r>
              <a:rPr lang="fr-FR" sz="1315" b="1" dirty="0">
                <a:solidFill>
                  <a:schemeClr val="accent1"/>
                </a:solidFill>
              </a:rPr>
              <a:t>…</a:t>
            </a:r>
          </a:p>
        </p:txBody>
      </p:sp>
      <p:sp>
        <p:nvSpPr>
          <p:cNvPr id="46" name="Text Box 10"/>
          <p:cNvSpPr txBox="1"/>
          <p:nvPr/>
        </p:nvSpPr>
        <p:spPr>
          <a:xfrm>
            <a:off x="9463109" y="4122621"/>
            <a:ext cx="2124880" cy="269433"/>
          </a:xfrm>
          <a:prstGeom prst="rect">
            <a:avLst/>
          </a:prstGeom>
          <a:noFill/>
        </p:spPr>
        <p:txBody>
          <a:bodyPr wrap="square" rtlCol="0" anchor="t">
            <a:spAutoFit/>
          </a:bodyPr>
          <a:lstStyle/>
          <a:p>
            <a:r>
              <a:rPr lang="en-US" sz="1151" b="1" dirty="0">
                <a:latin typeface="Roboto" panose="02000000000000000000" pitchFamily="2" charset="0"/>
                <a:ea typeface="Roboto" panose="02000000000000000000" pitchFamily="2" charset="0"/>
                <a:cs typeface="Roboto Light" panose="02000000000000000000" pitchFamily="2" charset="0"/>
              </a:rPr>
              <a:t>github.com/</a:t>
            </a:r>
            <a:r>
              <a:rPr lang="en-US" sz="1151" b="1" dirty="0" err="1">
                <a:latin typeface="Roboto" panose="02000000000000000000" pitchFamily="2" charset="0"/>
                <a:ea typeface="Roboto" panose="02000000000000000000" pitchFamily="2" charset="0"/>
                <a:cs typeface="Roboto Light" panose="02000000000000000000" pitchFamily="2" charset="0"/>
              </a:rPr>
              <a:t>deel-ai</a:t>
            </a:r>
            <a:r>
              <a:rPr lang="en-US" sz="1151" b="1" dirty="0">
                <a:latin typeface="Roboto" panose="02000000000000000000" pitchFamily="2" charset="0"/>
                <a:ea typeface="Roboto" panose="02000000000000000000" pitchFamily="2" charset="0"/>
                <a:cs typeface="Roboto Light" panose="02000000000000000000" pitchFamily="2" charset="0"/>
              </a:rPr>
              <a:t>/</a:t>
            </a:r>
            <a:r>
              <a:rPr lang="en-US" sz="1151" b="1" dirty="0" err="1">
                <a:latin typeface="Roboto" panose="02000000000000000000" pitchFamily="2" charset="0"/>
                <a:ea typeface="Roboto" panose="02000000000000000000" pitchFamily="2" charset="0"/>
                <a:cs typeface="Roboto Light" panose="02000000000000000000" pitchFamily="2" charset="0"/>
              </a:rPr>
              <a:t>influenciae</a:t>
            </a:r>
            <a:endParaRPr lang="en-US" sz="1151" b="1" dirty="0">
              <a:latin typeface="Roboto" panose="02000000000000000000" pitchFamily="2" charset="0"/>
              <a:ea typeface="Roboto" panose="02000000000000000000" pitchFamily="2" charset="0"/>
              <a:cs typeface="Roboto Light" panose="02000000000000000000" pitchFamily="2" charset="0"/>
            </a:endParaRPr>
          </a:p>
        </p:txBody>
      </p:sp>
      <p:sp>
        <p:nvSpPr>
          <p:cNvPr id="47" name="Text Box 10"/>
          <p:cNvSpPr txBox="1"/>
          <p:nvPr/>
        </p:nvSpPr>
        <p:spPr>
          <a:xfrm>
            <a:off x="9495950" y="4335679"/>
            <a:ext cx="2059198" cy="225126"/>
          </a:xfrm>
          <a:prstGeom prst="rect">
            <a:avLst/>
          </a:prstGeom>
          <a:noFill/>
        </p:spPr>
        <p:txBody>
          <a:bodyPr wrap="square" rtlCol="0" anchor="t">
            <a:spAutoFit/>
          </a:bodyPr>
          <a:lstStyle/>
          <a:p>
            <a:r>
              <a:rPr lang="en-US" sz="863" dirty="0">
                <a:latin typeface="Roboto" panose="02000000000000000000" pitchFamily="2" charset="0"/>
                <a:ea typeface="Roboto" panose="02000000000000000000" pitchFamily="2" charset="0"/>
                <a:cs typeface="Roboto Light" panose="02000000000000000000" pitchFamily="2" charset="0"/>
              </a:rPr>
              <a:t>See also: github.com/</a:t>
            </a:r>
            <a:r>
              <a:rPr lang="en-US" sz="863" dirty="0" err="1">
                <a:latin typeface="Roboto" panose="02000000000000000000" pitchFamily="2" charset="0"/>
                <a:ea typeface="Roboto" panose="02000000000000000000" pitchFamily="2" charset="0"/>
                <a:cs typeface="Roboto Light" panose="02000000000000000000" pitchFamily="2" charset="0"/>
              </a:rPr>
              <a:t>deel-ai</a:t>
            </a:r>
            <a:r>
              <a:rPr lang="en-US" sz="863" dirty="0">
                <a:latin typeface="Roboto" panose="02000000000000000000" pitchFamily="2" charset="0"/>
                <a:ea typeface="Roboto" panose="02000000000000000000" pitchFamily="2" charset="0"/>
                <a:cs typeface="Roboto Light" panose="02000000000000000000" pitchFamily="2" charset="0"/>
              </a:rPr>
              <a:t>/</a:t>
            </a:r>
            <a:r>
              <a:rPr lang="en-US" sz="863" dirty="0" err="1">
                <a:latin typeface="Roboto" panose="02000000000000000000" pitchFamily="2" charset="0"/>
                <a:ea typeface="Roboto" panose="02000000000000000000" pitchFamily="2" charset="0"/>
                <a:cs typeface="Roboto Light" panose="02000000000000000000" pitchFamily="2" charset="0"/>
              </a:rPr>
              <a:t>xplique</a:t>
            </a:r>
            <a:endParaRPr lang="en-US" sz="863" dirty="0">
              <a:latin typeface="Roboto" panose="02000000000000000000" pitchFamily="2" charset="0"/>
              <a:ea typeface="Roboto" panose="02000000000000000000" pitchFamily="2" charset="0"/>
              <a:cs typeface="Roboto Light" panose="02000000000000000000" pitchFamily="2" charset="0"/>
            </a:endParaRPr>
          </a:p>
        </p:txBody>
      </p:sp>
      <p:pic>
        <p:nvPicPr>
          <p:cNvPr id="48" name="Picture 8" descr="Logo github - Icônes des médias sociaux gratuit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257212" y="4241769"/>
            <a:ext cx="253681" cy="253673"/>
          </a:xfrm>
          <a:prstGeom prst="rect">
            <a:avLst/>
          </a:prstGeom>
          <a:noFill/>
          <a:extLst>
            <a:ext uri="{909E8E84-426E-40DD-AFC4-6F175D3DCCD1}">
              <a14:hiddenFill xmlns:a14="http://schemas.microsoft.com/office/drawing/2010/main">
                <a:solidFill>
                  <a:srgbClr val="FFFFFF"/>
                </a:solidFill>
              </a14:hiddenFill>
            </a:ext>
          </a:extLst>
        </p:spPr>
      </p:pic>
      <p:pic>
        <p:nvPicPr>
          <p:cNvPr id="49" name="Imag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40445" y="4603692"/>
            <a:ext cx="1170207" cy="1183688"/>
          </a:xfrm>
          <a:prstGeom prst="rect">
            <a:avLst/>
          </a:prstGeom>
        </p:spPr>
      </p:pic>
      <p:pic>
        <p:nvPicPr>
          <p:cNvPr id="50" name="Picture 23"/>
          <p:cNvPicPr>
            <a:picLocks noChangeAspect="1"/>
          </p:cNvPicPr>
          <p:nvPr/>
        </p:nvPicPr>
        <p:blipFill>
          <a:blip r:embed="rId14"/>
          <a:stretch>
            <a:fillRect/>
          </a:stretch>
        </p:blipFill>
        <p:spPr>
          <a:xfrm>
            <a:off x="11558988" y="582966"/>
            <a:ext cx="279209" cy="306391"/>
          </a:xfrm>
          <a:prstGeom prst="rect">
            <a:avLst/>
          </a:prstGeom>
        </p:spPr>
      </p:pic>
      <p:pic>
        <p:nvPicPr>
          <p:cNvPr id="51"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207333" y="592120"/>
            <a:ext cx="293487" cy="298852"/>
          </a:xfrm>
          <a:prstGeom prst="rect">
            <a:avLst/>
          </a:prstGeom>
          <a:noFill/>
          <a:extLst>
            <a:ext uri="{909E8E84-426E-40DD-AFC4-6F175D3DCCD1}">
              <a14:hiddenFill xmlns:a14="http://schemas.microsoft.com/office/drawing/2010/main">
                <a:solidFill>
                  <a:srgbClr val="FFFFFF"/>
                </a:solidFill>
              </a14:hiddenFill>
            </a:ext>
          </a:extLst>
        </p:spPr>
      </p:pic>
      <p:sp>
        <p:nvSpPr>
          <p:cNvPr id="52" name="ZoneTexte 51"/>
          <p:cNvSpPr txBox="1"/>
          <p:nvPr/>
        </p:nvSpPr>
        <p:spPr>
          <a:xfrm>
            <a:off x="8580758" y="640583"/>
            <a:ext cx="2649843" cy="232081"/>
          </a:xfrm>
          <a:prstGeom prst="rect">
            <a:avLst/>
          </a:prstGeom>
          <a:noFill/>
        </p:spPr>
        <p:txBody>
          <a:bodyPr wrap="square" rtlCol="0">
            <a:spAutoFit/>
          </a:bodyPr>
          <a:lstStyle/>
          <a:p>
            <a:pPr algn="r"/>
            <a:r>
              <a:rPr lang="fr-FR" sz="863" dirty="0" err="1">
                <a:solidFill>
                  <a:schemeClr val="bg1"/>
                </a:solidFill>
                <a:latin typeface="Roboto Light" panose="02000000000000000000" pitchFamily="2" charset="0"/>
                <a:ea typeface="Roboto Light" panose="02000000000000000000" pitchFamily="2" charset="0"/>
              </a:rPr>
              <a:t>Optimized</a:t>
            </a:r>
            <a:r>
              <a:rPr lang="fr-FR" sz="863" dirty="0">
                <a:solidFill>
                  <a:schemeClr val="bg1"/>
                </a:solidFill>
                <a:latin typeface="Roboto Light" panose="02000000000000000000" pitchFamily="2" charset="0"/>
                <a:ea typeface="Roboto Light" panose="02000000000000000000" pitchFamily="2" charset="0"/>
              </a:rPr>
              <a:t> for </a:t>
            </a:r>
            <a:r>
              <a:rPr lang="fr-FR" sz="863" dirty="0" err="1">
                <a:solidFill>
                  <a:schemeClr val="bg1"/>
                </a:solidFill>
                <a:latin typeface="Roboto Light" panose="02000000000000000000" pitchFamily="2" charset="0"/>
                <a:ea typeface="Roboto Light" panose="02000000000000000000" pitchFamily="2" charset="0"/>
              </a:rPr>
              <a:t>Tensorflow</a:t>
            </a:r>
            <a:r>
              <a:rPr lang="fr-FR" sz="863" dirty="0">
                <a:solidFill>
                  <a:schemeClr val="bg1"/>
                </a:solidFill>
                <a:latin typeface="Roboto Light" panose="02000000000000000000" pitchFamily="2" charset="0"/>
                <a:ea typeface="Roboto Light" panose="02000000000000000000" pitchFamily="2" charset="0"/>
              </a:rPr>
              <a:t> / </a:t>
            </a:r>
            <a:r>
              <a:rPr lang="fr-FR" sz="863" dirty="0" err="1">
                <a:solidFill>
                  <a:schemeClr val="bg1"/>
                </a:solidFill>
                <a:latin typeface="Roboto Light" panose="02000000000000000000" pitchFamily="2" charset="0"/>
                <a:ea typeface="Roboto Light" panose="02000000000000000000" pitchFamily="2" charset="0"/>
              </a:rPr>
              <a:t>Keras</a:t>
            </a:r>
            <a:r>
              <a:rPr lang="fr-FR" sz="863" dirty="0">
                <a:solidFill>
                  <a:schemeClr val="bg1"/>
                </a:solidFill>
                <a:latin typeface="Roboto Light" panose="02000000000000000000" pitchFamily="2" charset="0"/>
                <a:ea typeface="Roboto Light" panose="02000000000000000000" pitchFamily="2" charset="0"/>
              </a:rPr>
              <a:t> </a:t>
            </a:r>
            <a:r>
              <a:rPr lang="fr-FR" sz="863" dirty="0" err="1">
                <a:solidFill>
                  <a:schemeClr val="bg1"/>
                </a:solidFill>
                <a:latin typeface="Roboto Light" panose="02000000000000000000" pitchFamily="2" charset="0"/>
                <a:ea typeface="Roboto Light" panose="02000000000000000000" pitchFamily="2" charset="0"/>
              </a:rPr>
              <a:t>ecosystem</a:t>
            </a:r>
            <a:r>
              <a:rPr lang="fr-FR" sz="863" dirty="0">
                <a:solidFill>
                  <a:schemeClr val="bg1"/>
                </a:solidFill>
                <a:latin typeface="Roboto Light" panose="02000000000000000000" pitchFamily="2" charset="0"/>
                <a:ea typeface="Roboto Light" panose="02000000000000000000" pitchFamily="2" charset="0"/>
              </a:rPr>
              <a:t>. </a:t>
            </a:r>
            <a:endParaRPr lang="fr-FR" sz="822" dirty="0">
              <a:solidFill>
                <a:schemeClr val="bg1"/>
              </a:solidFill>
              <a:latin typeface="Roboto Light" panose="02000000000000000000" pitchFamily="2" charset="0"/>
              <a:ea typeface="Roboto Light" panose="02000000000000000000" pitchFamily="2" charset="0"/>
            </a:endParaRPr>
          </a:p>
        </p:txBody>
      </p:sp>
      <p:sp>
        <p:nvSpPr>
          <p:cNvPr id="53" name="ZoneTexte 52"/>
          <p:cNvSpPr txBox="1"/>
          <p:nvPr/>
        </p:nvSpPr>
        <p:spPr>
          <a:xfrm>
            <a:off x="3034121" y="873353"/>
            <a:ext cx="5981844" cy="232081"/>
          </a:xfrm>
          <a:prstGeom prst="rect">
            <a:avLst/>
          </a:prstGeom>
          <a:noFill/>
        </p:spPr>
        <p:txBody>
          <a:bodyPr wrap="square" rtlCol="0">
            <a:spAutoFit/>
          </a:bodyPr>
          <a:lstStyle/>
          <a:p>
            <a:pPr algn="just"/>
            <a:r>
              <a:rPr lang="fr-FR" sz="863" dirty="0">
                <a:solidFill>
                  <a:schemeClr val="bg1"/>
                </a:solidFill>
                <a:latin typeface="Roboto Light" panose="02000000000000000000" pitchFamily="2" charset="0"/>
                <a:ea typeface="Roboto Light" panose="02000000000000000000" pitchFamily="2" charset="0"/>
              </a:rPr>
              <a:t>Agustin PICARD*, Lucas HERVIER, David VIGOUROUX, Thomas FEL</a:t>
            </a:r>
          </a:p>
        </p:txBody>
      </p:sp>
      <p:pic>
        <p:nvPicPr>
          <p:cNvPr id="73" name="Image 7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21773" y="137828"/>
            <a:ext cx="822497" cy="833114"/>
          </a:xfrm>
          <a:prstGeom prst="rect">
            <a:avLst/>
          </a:prstGeom>
        </p:spPr>
      </p:pic>
      <p:sp>
        <p:nvSpPr>
          <p:cNvPr id="74" name="ZoneTexte 73"/>
          <p:cNvSpPr txBox="1"/>
          <p:nvPr/>
        </p:nvSpPr>
        <p:spPr>
          <a:xfrm>
            <a:off x="3034121" y="186837"/>
            <a:ext cx="5276418" cy="773784"/>
          </a:xfrm>
          <a:prstGeom prst="rect">
            <a:avLst/>
          </a:prstGeom>
          <a:noFill/>
        </p:spPr>
        <p:txBody>
          <a:bodyPr wrap="square" rtlCol="0">
            <a:spAutoFit/>
          </a:bodyPr>
          <a:lstStyle/>
          <a:p>
            <a:r>
              <a:rPr lang="fr-FR" sz="2302" b="1" dirty="0" err="1">
                <a:solidFill>
                  <a:schemeClr val="bg1"/>
                </a:solidFill>
                <a:latin typeface="Roboto" panose="02000000000000000000" pitchFamily="2" charset="0"/>
                <a:ea typeface="Roboto" panose="02000000000000000000" pitchFamily="2" charset="0"/>
              </a:rPr>
              <a:t>Influenciae</a:t>
            </a:r>
            <a:r>
              <a:rPr lang="fr-FR" sz="2302" b="1" dirty="0">
                <a:solidFill>
                  <a:schemeClr val="bg1"/>
                </a:solidFill>
                <a:latin typeface="Roboto" panose="02000000000000000000" pitchFamily="2" charset="0"/>
                <a:ea typeface="Roboto" panose="02000000000000000000" pitchFamily="2" charset="0"/>
              </a:rPr>
              <a:t>  </a:t>
            </a:r>
            <a:endParaRPr lang="fr-FR" sz="1973" b="1" dirty="0">
              <a:solidFill>
                <a:schemeClr val="bg1"/>
              </a:solidFill>
              <a:latin typeface="Roboto" panose="02000000000000000000" pitchFamily="2" charset="0"/>
              <a:ea typeface="Roboto" panose="02000000000000000000" pitchFamily="2" charset="0"/>
            </a:endParaRPr>
          </a:p>
          <a:p>
            <a:r>
              <a:rPr lang="fr-FR" sz="1973" dirty="0">
                <a:solidFill>
                  <a:schemeClr val="bg1"/>
                </a:solidFill>
                <a:latin typeface="Roboto Light" panose="02000000000000000000" pitchFamily="2" charset="0"/>
                <a:ea typeface="Roboto Light" panose="02000000000000000000" pitchFamily="2" charset="0"/>
              </a:rPr>
              <a:t>A </a:t>
            </a:r>
            <a:r>
              <a:rPr lang="fr-FR" sz="1973" dirty="0" err="1">
                <a:solidFill>
                  <a:schemeClr val="bg1"/>
                </a:solidFill>
                <a:latin typeface="Roboto Light" panose="02000000000000000000" pitchFamily="2" charset="0"/>
                <a:ea typeface="Roboto Light" panose="02000000000000000000" pitchFamily="2" charset="0"/>
              </a:rPr>
              <a:t>Tensorflow</a:t>
            </a:r>
            <a:r>
              <a:rPr lang="fr-FR" sz="1973" dirty="0">
                <a:solidFill>
                  <a:schemeClr val="bg1"/>
                </a:solidFill>
                <a:latin typeface="Roboto Light" panose="02000000000000000000" pitchFamily="2" charset="0"/>
                <a:ea typeface="Roboto Light" panose="02000000000000000000" pitchFamily="2" charset="0"/>
              </a:rPr>
              <a:t> </a:t>
            </a:r>
            <a:r>
              <a:rPr lang="fr-FR" sz="1973" dirty="0" err="1">
                <a:solidFill>
                  <a:schemeClr val="bg1"/>
                </a:solidFill>
                <a:latin typeface="Roboto Light" panose="02000000000000000000" pitchFamily="2" charset="0"/>
                <a:ea typeface="Roboto Light" panose="02000000000000000000" pitchFamily="2" charset="0"/>
              </a:rPr>
              <a:t>Toolbox</a:t>
            </a:r>
            <a:r>
              <a:rPr lang="fr-FR" sz="1973" dirty="0">
                <a:solidFill>
                  <a:schemeClr val="bg1"/>
                </a:solidFill>
                <a:latin typeface="Roboto Light" panose="02000000000000000000" pitchFamily="2" charset="0"/>
                <a:ea typeface="Roboto Light" panose="02000000000000000000" pitchFamily="2" charset="0"/>
              </a:rPr>
              <a:t> for Influence </a:t>
            </a:r>
            <a:r>
              <a:rPr lang="fr-FR" sz="1973" dirty="0" err="1">
                <a:solidFill>
                  <a:schemeClr val="bg1"/>
                </a:solidFill>
                <a:latin typeface="Roboto Light" panose="02000000000000000000" pitchFamily="2" charset="0"/>
                <a:ea typeface="Roboto Light" panose="02000000000000000000" pitchFamily="2" charset="0"/>
              </a:rPr>
              <a:t>Functions</a:t>
            </a:r>
            <a:endParaRPr lang="fr-FR" sz="1973" dirty="0">
              <a:solidFill>
                <a:schemeClr val="bg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01991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19</a:t>
            </a:fld>
            <a:endParaRPr lang="fr-FR"/>
          </a:p>
        </p:txBody>
      </p:sp>
      <p:sp>
        <p:nvSpPr>
          <p:cNvPr id="7" name="Titre 6"/>
          <p:cNvSpPr>
            <a:spLocks noGrp="1"/>
          </p:cNvSpPr>
          <p:nvPr>
            <p:ph type="title"/>
          </p:nvPr>
        </p:nvSpPr>
        <p:spPr/>
        <p:txBody>
          <a:bodyPr/>
          <a:lstStyle/>
          <a:p>
            <a:r>
              <a:rPr lang="fr-FR" dirty="0" err="1"/>
              <a:t>Going</a:t>
            </a:r>
            <a:r>
              <a:rPr lang="fr-FR" dirty="0"/>
              <a:t> </a:t>
            </a:r>
            <a:r>
              <a:rPr lang="fr-FR" dirty="0" err="1"/>
              <a:t>from</a:t>
            </a:r>
            <a:r>
              <a:rPr lang="fr-FR" dirty="0"/>
              <a:t> maths to code</a:t>
            </a:r>
          </a:p>
        </p:txBody>
      </p:sp>
      <p:sp>
        <p:nvSpPr>
          <p:cNvPr id="12" name="ZoneTexte 11"/>
          <p:cNvSpPr txBox="1"/>
          <p:nvPr/>
        </p:nvSpPr>
        <p:spPr>
          <a:xfrm>
            <a:off x="1080422" y="1529071"/>
            <a:ext cx="10557396" cy="830997"/>
          </a:xfrm>
          <a:prstGeom prst="rect">
            <a:avLst/>
          </a:prstGeom>
          <a:noFill/>
        </p:spPr>
        <p:txBody>
          <a:bodyPr wrap="square" rtlCol="0">
            <a:spAutoFit/>
          </a:bodyPr>
          <a:lstStyle/>
          <a:p>
            <a:r>
              <a:rPr lang="en-US" sz="2400" dirty="0">
                <a:latin typeface="+mj-lt"/>
              </a:rPr>
              <a:t>Pang Wei </a:t>
            </a:r>
            <a:r>
              <a:rPr lang="en-US" sz="2400" dirty="0" err="1">
                <a:latin typeface="+mj-lt"/>
              </a:rPr>
              <a:t>Koh</a:t>
            </a:r>
            <a:r>
              <a:rPr lang="en-US" sz="2400" dirty="0">
                <a:latin typeface="+mj-lt"/>
              </a:rPr>
              <a:t> and Percy Liang, Understanding black-box predictions via influence functions, 2017, </a:t>
            </a:r>
            <a:r>
              <a:rPr lang="en-US" sz="2400" dirty="0">
                <a:latin typeface="+mj-lt"/>
                <a:hlinkClick r:id="rId3"/>
              </a:rPr>
              <a:t>https://arxiv.org/abs/1703.04730</a:t>
            </a:r>
            <a:endParaRPr lang="fr-FR" sz="2400" dirty="0">
              <a:latin typeface="+mj-lt"/>
            </a:endParaRPr>
          </a:p>
        </p:txBody>
      </p:sp>
      <mc:AlternateContent xmlns:mc="http://schemas.openxmlformats.org/markup-compatibility/2006" xmlns:a14="http://schemas.microsoft.com/office/drawing/2010/main">
        <mc:Choice Requires="a14">
          <p:sp>
            <p:nvSpPr>
              <p:cNvPr id="3" name="ZoneTexte 2"/>
              <p:cNvSpPr txBox="1"/>
              <p:nvPr/>
            </p:nvSpPr>
            <p:spPr>
              <a:xfrm>
                <a:off x="1080422" y="2567744"/>
                <a:ext cx="10058398" cy="2082430"/>
              </a:xfrm>
              <a:prstGeom prst="rect">
                <a:avLst/>
              </a:prstGeom>
              <a:noFill/>
            </p:spPr>
            <p:txBody>
              <a:bodyPr wrap="square" rtlCol="0">
                <a:spAutoFit/>
              </a:bodyPr>
              <a:lstStyle/>
              <a:p>
                <a:r>
                  <a:rPr lang="fr-FR" dirty="0" err="1"/>
                  <a:t>Remember</a:t>
                </a:r>
                <a:r>
                  <a:rPr lang="fr-FR" dirty="0"/>
                  <a:t> </a:t>
                </a:r>
                <a:r>
                  <a:rPr lang="fr-FR" dirty="0" err="1"/>
                  <a:t>that</a:t>
                </a:r>
                <a:r>
                  <a:rPr lang="fr-FR" dirty="0"/>
                  <a:t>:</a:t>
                </a:r>
              </a:p>
              <a:p>
                <a:pPr/>
                <a14:m>
                  <m:oMathPara xmlns:m="http://schemas.openxmlformats.org/officeDocument/2006/math">
                    <m:oMathParaPr>
                      <m:jc m:val="centerGroup"/>
                    </m:oMathParaPr>
                    <m:oMath xmlns:m="http://schemas.openxmlformats.org/officeDocument/2006/math">
                      <m:sSub>
                        <m:sSubPr>
                          <m:ctrlPr>
                            <a:rPr lang="fr-FR" i="1">
                              <a:solidFill>
                                <a:schemeClr val="accent1"/>
                              </a:solidFill>
                              <a:latin typeface="Cambria Math" panose="02040503050406030204" pitchFamily="18" charset="0"/>
                            </a:rPr>
                          </m:ctrlPr>
                        </m:sSubPr>
                        <m:e>
                          <m:r>
                            <a:rPr lang="fr-FR" i="1">
                              <a:solidFill>
                                <a:schemeClr val="accent1"/>
                              </a:solidFill>
                              <a:latin typeface="Cambria Math" panose="02040503050406030204" pitchFamily="18" charset="0"/>
                            </a:rPr>
                            <m:t>ℐ</m:t>
                          </m:r>
                        </m:e>
                        <m:sub>
                          <m:r>
                            <a:rPr lang="fr-FR" i="1">
                              <a:solidFill>
                                <a:schemeClr val="accent1"/>
                              </a:solidFill>
                              <a:latin typeface="Cambria Math" panose="02040503050406030204" pitchFamily="18" charset="0"/>
                            </a:rPr>
                            <m:t>𝑢𝑝</m:t>
                          </m:r>
                          <m:r>
                            <a:rPr lang="fr-FR" i="1">
                              <a:solidFill>
                                <a:schemeClr val="accent1"/>
                              </a:solidFill>
                              <a:latin typeface="Cambria Math" panose="02040503050406030204" pitchFamily="18" charset="0"/>
                            </a:rPr>
                            <m:t>, </m:t>
                          </m:r>
                          <m:r>
                            <a:rPr lang="fr-FR" i="1">
                              <a:solidFill>
                                <a:schemeClr val="accent1"/>
                              </a:solidFill>
                              <a:latin typeface="Cambria Math" panose="02040503050406030204" pitchFamily="18" charset="0"/>
                            </a:rPr>
                            <m:t>𝑝𝑎𝑟𝑎𝑚𝑠</m:t>
                          </m:r>
                        </m:sub>
                      </m:sSub>
                      <m:d>
                        <m:dPr>
                          <m:ctrlPr>
                            <a:rPr lang="fr-FR" i="1">
                              <a:solidFill>
                                <a:schemeClr val="accent1"/>
                              </a:solidFill>
                              <a:latin typeface="Cambria Math" panose="02040503050406030204" pitchFamily="18" charset="0"/>
                            </a:rPr>
                          </m:ctrlPr>
                        </m:dPr>
                        <m:e>
                          <m:r>
                            <a:rPr lang="fr-FR" i="1">
                              <a:solidFill>
                                <a:schemeClr val="accent1"/>
                              </a:solidFill>
                              <a:latin typeface="Cambria Math" panose="02040503050406030204" pitchFamily="18" charset="0"/>
                            </a:rPr>
                            <m:t>𝑧</m:t>
                          </m:r>
                        </m:e>
                      </m:d>
                      <m:r>
                        <a:rPr lang="fr-FR" i="1">
                          <a:solidFill>
                            <a:schemeClr val="accent1"/>
                          </a:solidFill>
                          <a:latin typeface="Cambria Math" panose="02040503050406030204" pitchFamily="18" charset="0"/>
                        </a:rPr>
                        <m:t>=−</m:t>
                      </m:r>
                      <m:sSubSup>
                        <m:sSubSupPr>
                          <m:ctrlPr>
                            <a:rPr lang="fr-FR" i="1">
                              <a:solidFill>
                                <a:schemeClr val="accent1"/>
                              </a:solidFill>
                              <a:latin typeface="Cambria Math" panose="02040503050406030204" pitchFamily="18" charset="0"/>
                            </a:rPr>
                          </m:ctrlPr>
                        </m:sSubSupPr>
                        <m:e>
                          <m:r>
                            <a:rPr lang="fr-FR" i="1">
                              <a:solidFill>
                                <a:schemeClr val="accent1"/>
                              </a:solidFill>
                              <a:latin typeface="Cambria Math" panose="02040503050406030204" pitchFamily="18" charset="0"/>
                            </a:rPr>
                            <m:t>𝐻</m:t>
                          </m:r>
                        </m:e>
                        <m:sub>
                          <m:acc>
                            <m:accPr>
                              <m:chr m:val="̂"/>
                              <m:ctrlPr>
                                <a:rPr lang="fr-FR" i="1">
                                  <a:solidFill>
                                    <a:schemeClr val="accent1"/>
                                  </a:solidFill>
                                  <a:latin typeface="Cambria Math" panose="02040503050406030204" pitchFamily="18" charset="0"/>
                                </a:rPr>
                              </m:ctrlPr>
                            </m:accPr>
                            <m:e>
                              <m:r>
                                <a:rPr lang="fr-FR" i="1">
                                  <a:solidFill>
                                    <a:schemeClr val="accent1"/>
                                  </a:solidFill>
                                  <a:latin typeface="Cambria Math" panose="02040503050406030204" pitchFamily="18" charset="0"/>
                                </a:rPr>
                                <m:t>𝜃</m:t>
                              </m:r>
                            </m:e>
                          </m:acc>
                        </m:sub>
                        <m:sup>
                          <m:r>
                            <a:rPr lang="fr-FR" i="1">
                              <a:solidFill>
                                <a:schemeClr val="accent1"/>
                              </a:solidFill>
                              <a:latin typeface="Cambria Math" panose="02040503050406030204" pitchFamily="18" charset="0"/>
                            </a:rPr>
                            <m:t>−1</m:t>
                          </m:r>
                        </m:sup>
                      </m:sSubSup>
                      <m:sSub>
                        <m:sSubPr>
                          <m:ctrlPr>
                            <a:rPr lang="fr-FR" i="1">
                              <a:solidFill>
                                <a:schemeClr val="accent1"/>
                              </a:solidFill>
                              <a:latin typeface="Cambria Math" panose="02040503050406030204" pitchFamily="18" charset="0"/>
                            </a:rPr>
                          </m:ctrlPr>
                        </m:sSubPr>
                        <m:e>
                          <m:r>
                            <a:rPr lang="fr-FR">
                              <a:solidFill>
                                <a:schemeClr val="accent1"/>
                              </a:solidFill>
                              <a:latin typeface="Cambria Math" panose="02040503050406030204" pitchFamily="18" charset="0"/>
                            </a:rPr>
                            <m:t>𝛻</m:t>
                          </m:r>
                        </m:e>
                        <m:sub>
                          <m:r>
                            <a:rPr lang="fr-FR" i="1">
                              <a:solidFill>
                                <a:schemeClr val="accent1"/>
                              </a:solidFill>
                              <a:latin typeface="Cambria Math" panose="02040503050406030204" pitchFamily="18" charset="0"/>
                            </a:rPr>
                            <m:t>𝜃</m:t>
                          </m:r>
                        </m:sub>
                      </m:sSub>
                      <m:r>
                        <a:rPr lang="fr-FR" i="1">
                          <a:solidFill>
                            <a:schemeClr val="accent1"/>
                          </a:solidFill>
                          <a:latin typeface="Cambria Math" panose="02040503050406030204" pitchFamily="18" charset="0"/>
                        </a:rPr>
                        <m:t>𝑙</m:t>
                      </m:r>
                      <m:r>
                        <a:rPr lang="fr-FR" i="1">
                          <a:solidFill>
                            <a:schemeClr val="accent1"/>
                          </a:solidFill>
                          <a:latin typeface="Cambria Math" panose="02040503050406030204" pitchFamily="18" charset="0"/>
                        </a:rPr>
                        <m:t>(</m:t>
                      </m:r>
                      <m:r>
                        <a:rPr lang="fr-FR" i="1">
                          <a:solidFill>
                            <a:schemeClr val="accent1"/>
                          </a:solidFill>
                          <a:latin typeface="Cambria Math" panose="02040503050406030204" pitchFamily="18" charset="0"/>
                        </a:rPr>
                        <m:t>𝑧</m:t>
                      </m:r>
                      <m:r>
                        <a:rPr lang="fr-FR" i="1">
                          <a:solidFill>
                            <a:schemeClr val="accent1"/>
                          </a:solidFill>
                          <a:latin typeface="Cambria Math" panose="02040503050406030204" pitchFamily="18" charset="0"/>
                        </a:rPr>
                        <m:t>, </m:t>
                      </m:r>
                      <m:acc>
                        <m:accPr>
                          <m:chr m:val="̂"/>
                          <m:ctrlPr>
                            <a:rPr lang="fr-FR" i="1">
                              <a:solidFill>
                                <a:schemeClr val="accent1"/>
                              </a:solidFill>
                              <a:latin typeface="Cambria Math" panose="02040503050406030204" pitchFamily="18" charset="0"/>
                            </a:rPr>
                          </m:ctrlPr>
                        </m:accPr>
                        <m:e>
                          <m:r>
                            <a:rPr lang="fr-FR" i="1">
                              <a:solidFill>
                                <a:schemeClr val="accent1"/>
                              </a:solidFill>
                              <a:latin typeface="Cambria Math" panose="02040503050406030204" pitchFamily="18" charset="0"/>
                            </a:rPr>
                            <m:t>𝜃</m:t>
                          </m:r>
                        </m:e>
                      </m:acc>
                      <m:r>
                        <a:rPr lang="fr-FR" i="1">
                          <a:solidFill>
                            <a:schemeClr val="accent1"/>
                          </a:solidFill>
                          <a:latin typeface="Cambria Math" panose="02040503050406030204" pitchFamily="18" charset="0"/>
                        </a:rPr>
                        <m:t>)</m:t>
                      </m:r>
                    </m:oMath>
                  </m:oMathPara>
                </a14:m>
                <a:endParaRPr lang="fr-FR" dirty="0">
                  <a:solidFill>
                    <a:schemeClr val="accent1"/>
                  </a:solidFill>
                </a:endParaRPr>
              </a:p>
              <a:p>
                <a:endParaRPr lang="fr-FR" dirty="0">
                  <a:solidFill>
                    <a:schemeClr val="accent1"/>
                  </a:solidFill>
                </a:endParaRPr>
              </a:p>
              <a:p>
                <a:r>
                  <a:rPr lang="fr-FR" dirty="0"/>
                  <a:t>To </a:t>
                </a:r>
                <a:r>
                  <a:rPr lang="fr-FR" dirty="0" err="1"/>
                  <a:t>be</a:t>
                </a:r>
                <a:r>
                  <a:rPr lang="fr-FR" dirty="0"/>
                  <a:t> </a:t>
                </a:r>
                <a:r>
                  <a:rPr lang="fr-FR" dirty="0">
                    <a:solidFill>
                      <a:schemeClr val="accent1"/>
                    </a:solidFill>
                  </a:rPr>
                  <a:t>tractable</a:t>
                </a:r>
                <a:r>
                  <a:rPr lang="fr-FR" dirty="0"/>
                  <a:t> on </a:t>
                </a:r>
                <a:r>
                  <a:rPr lang="fr-FR" dirty="0" err="1"/>
                  <a:t>models</a:t>
                </a:r>
                <a:r>
                  <a:rPr lang="fr-FR" dirty="0"/>
                  <a:t> </a:t>
                </a:r>
                <a:r>
                  <a:rPr lang="fr-FR" dirty="0" err="1"/>
                  <a:t>with</a:t>
                </a:r>
                <a:r>
                  <a:rPr lang="fr-FR" dirty="0"/>
                  <a:t> a </a:t>
                </a:r>
                <a:r>
                  <a:rPr lang="fr-FR" dirty="0">
                    <a:solidFill>
                      <a:schemeClr val="accent1"/>
                    </a:solidFill>
                  </a:rPr>
                  <a:t>high </a:t>
                </a:r>
                <a:r>
                  <a:rPr lang="fr-FR" dirty="0" err="1">
                    <a:solidFill>
                      <a:schemeClr val="accent1"/>
                    </a:solidFill>
                  </a:rPr>
                  <a:t>number</a:t>
                </a:r>
                <a:r>
                  <a:rPr lang="fr-FR" dirty="0">
                    <a:solidFill>
                      <a:schemeClr val="accent1"/>
                    </a:solidFill>
                  </a:rPr>
                  <a:t> of </a:t>
                </a:r>
                <a:r>
                  <a:rPr lang="fr-FR" dirty="0" err="1">
                    <a:solidFill>
                      <a:schemeClr val="accent1"/>
                    </a:solidFill>
                  </a:rPr>
                  <a:t>parameters</a:t>
                </a:r>
                <a:r>
                  <a:rPr lang="fr-FR" dirty="0">
                    <a:solidFill>
                      <a:schemeClr val="accent1"/>
                    </a:solidFill>
                  </a:rPr>
                  <a:t> </a:t>
                </a:r>
                <a:r>
                  <a:rPr lang="fr-FR" dirty="0" err="1"/>
                  <a:t>we</a:t>
                </a:r>
                <a:r>
                  <a:rPr lang="fr-FR" dirty="0"/>
                  <a:t> </a:t>
                </a:r>
                <a:r>
                  <a:rPr lang="fr-FR" dirty="0" err="1"/>
                  <a:t>may</a:t>
                </a:r>
                <a:r>
                  <a:rPr lang="fr-FR" dirty="0"/>
                  <a:t> </a:t>
                </a:r>
                <a:r>
                  <a:rPr lang="fr-FR" dirty="0" err="1"/>
                  <a:t>want</a:t>
                </a:r>
                <a:r>
                  <a:rPr lang="fr-FR" dirty="0"/>
                  <a:t> to focus </a:t>
                </a:r>
                <a:r>
                  <a:rPr lang="fr-FR" dirty="0" err="1"/>
                  <a:t>only</a:t>
                </a:r>
                <a:r>
                  <a:rPr lang="fr-FR" dirty="0"/>
                  <a:t> on </a:t>
                </a:r>
                <a:r>
                  <a:rPr lang="fr-FR" dirty="0">
                    <a:solidFill>
                      <a:schemeClr val="accent1"/>
                    </a:solidFill>
                  </a:rPr>
                  <a:t>the last layer(s)</a:t>
                </a:r>
                <a:r>
                  <a:rPr lang="fr-FR" dirty="0"/>
                  <a:t> </a:t>
                </a:r>
              </a:p>
              <a:p>
                <a:endParaRPr lang="fr-FR" dirty="0"/>
              </a:p>
              <a:p>
                <a:r>
                  <a:rPr lang="fr-FR" dirty="0"/>
                  <a:t>           </a:t>
                </a:r>
                <a:r>
                  <a:rPr lang="fr-FR" dirty="0" err="1"/>
                  <a:t>We</a:t>
                </a:r>
                <a:r>
                  <a:rPr lang="fr-FR" dirty="0"/>
                  <a:t> </a:t>
                </a:r>
                <a:r>
                  <a:rPr lang="fr-FR" dirty="0" err="1"/>
                  <a:t>wrote</a:t>
                </a:r>
                <a:r>
                  <a:rPr lang="fr-FR" dirty="0"/>
                  <a:t> an Influence Model </a:t>
                </a:r>
                <a:r>
                  <a:rPr lang="fr-FR" dirty="0" err="1"/>
                  <a:t>Wrapper</a:t>
                </a:r>
                <a:r>
                  <a:rPr lang="fr-FR" dirty="0"/>
                  <a:t> to </a:t>
                </a:r>
                <a:r>
                  <a:rPr lang="fr-FR" dirty="0" err="1"/>
                  <a:t>facilitate</a:t>
                </a:r>
                <a:r>
                  <a:rPr lang="fr-FR" dirty="0"/>
                  <a:t> the </a:t>
                </a:r>
                <a:r>
                  <a:rPr lang="fr-FR" dirty="0" err="1"/>
                  <a:t>work</a:t>
                </a:r>
                <a:endParaRPr lang="fr-FR" dirty="0"/>
              </a:p>
            </p:txBody>
          </p:sp>
        </mc:Choice>
        <mc:Fallback xmlns="">
          <p:sp>
            <p:nvSpPr>
              <p:cNvPr id="3" name="ZoneTexte 2"/>
              <p:cNvSpPr txBox="1">
                <a:spLocks noRot="1" noChangeAspect="1" noMove="1" noResize="1" noEditPoints="1" noAdjustHandles="1" noChangeArrowheads="1" noChangeShapeType="1" noTextEdit="1"/>
              </p:cNvSpPr>
              <p:nvPr/>
            </p:nvSpPr>
            <p:spPr>
              <a:xfrm>
                <a:off x="1080422" y="2567744"/>
                <a:ext cx="10058398" cy="2082430"/>
              </a:xfrm>
              <a:prstGeom prst="rect">
                <a:avLst/>
              </a:prstGeom>
              <a:blipFill>
                <a:blip r:embed="rId4"/>
                <a:stretch>
                  <a:fillRect l="-485" t="-1462" b="-3509"/>
                </a:stretch>
              </a:blipFill>
            </p:spPr>
            <p:txBody>
              <a:bodyPr/>
              <a:lstStyle/>
              <a:p>
                <a:r>
                  <a:rPr lang="fr-FR">
                    <a:noFill/>
                  </a:rPr>
                  <a:t> </a:t>
                </a:r>
              </a:p>
            </p:txBody>
          </p:sp>
        </mc:Fallback>
      </mc:AlternateContent>
      <p:sp>
        <p:nvSpPr>
          <p:cNvPr id="8" name="Flèche droite 7"/>
          <p:cNvSpPr/>
          <p:nvPr/>
        </p:nvSpPr>
        <p:spPr>
          <a:xfrm>
            <a:off x="1205070" y="4347945"/>
            <a:ext cx="304151" cy="2180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l="5839" t="21304" r="5779" b="21164"/>
          <a:stretch/>
        </p:blipFill>
        <p:spPr>
          <a:xfrm>
            <a:off x="2912248" y="4857850"/>
            <a:ext cx="6394746" cy="1123874"/>
          </a:xfrm>
          <a:prstGeom prst="rect">
            <a:avLst/>
          </a:prstGeom>
        </p:spPr>
      </p:pic>
    </p:spTree>
    <p:extLst>
      <p:ext uri="{BB962C8B-B14F-4D97-AF65-F5344CB8AC3E}">
        <p14:creationId xmlns:p14="http://schemas.microsoft.com/office/powerpoint/2010/main" val="167840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DAA8AA0-E72A-4533-9692-3273498DA200}" type="datetime1">
              <a:rPr lang="fr-FR" smtClean="0"/>
              <a:t>27/02/2024</a:t>
            </a:fld>
            <a:endParaRPr lang="fr-FR"/>
          </a:p>
        </p:txBody>
      </p:sp>
      <p:sp>
        <p:nvSpPr>
          <p:cNvPr id="3" name="Espace réservé du pied de page 2"/>
          <p:cNvSpPr>
            <a:spLocks noGrp="1"/>
          </p:cNvSpPr>
          <p:nvPr>
            <p:ph type="ftr" sz="quarter" idx="11"/>
          </p:nvPr>
        </p:nvSpPr>
        <p:spPr/>
        <p:txBody>
          <a:bodyPr/>
          <a:lstStyle/>
          <a:p>
            <a:r>
              <a:rPr lang="fr-FR"/>
              <a:t>DEEL All rights reserved</a:t>
            </a:r>
          </a:p>
        </p:txBody>
      </p:sp>
      <p:sp>
        <p:nvSpPr>
          <p:cNvPr id="4" name="Espace réservé du numéro de diapositive 3"/>
          <p:cNvSpPr>
            <a:spLocks noGrp="1"/>
          </p:cNvSpPr>
          <p:nvPr>
            <p:ph type="sldNum" sz="quarter" idx="12"/>
          </p:nvPr>
        </p:nvSpPr>
        <p:spPr/>
        <p:txBody>
          <a:bodyPr/>
          <a:lstStyle/>
          <a:p>
            <a:fld id="{5BA9A6AF-5919-46A7-919B-41974669FE5C}" type="slidenum">
              <a:rPr lang="fr-FR" smtClean="0"/>
              <a:t>2</a:t>
            </a:fld>
            <a:endParaRPr lang="fr-FR"/>
          </a:p>
        </p:txBody>
      </p:sp>
      <p:sp>
        <p:nvSpPr>
          <p:cNvPr id="5" name="ZoneTexte 4"/>
          <p:cNvSpPr txBox="1"/>
          <p:nvPr/>
        </p:nvSpPr>
        <p:spPr>
          <a:xfrm>
            <a:off x="356115" y="535709"/>
            <a:ext cx="10080976" cy="769441"/>
          </a:xfrm>
          <a:prstGeom prst="rect">
            <a:avLst/>
          </a:prstGeom>
          <a:noFill/>
        </p:spPr>
        <p:txBody>
          <a:bodyPr wrap="square" rtlCol="0">
            <a:spAutoFit/>
          </a:bodyPr>
          <a:lstStyle/>
          <a:p>
            <a:r>
              <a:rPr lang="fr-FR" sz="4400" b="1" dirty="0">
                <a:solidFill>
                  <a:schemeClr val="accent1"/>
                </a:solidFill>
                <a:latin typeface="+mj-lt"/>
              </a:rPr>
              <a:t>Table Of Contents</a:t>
            </a:r>
          </a:p>
        </p:txBody>
      </p:sp>
      <p:sp>
        <p:nvSpPr>
          <p:cNvPr id="6" name="ZoneTexte 5"/>
          <p:cNvSpPr txBox="1"/>
          <p:nvPr/>
        </p:nvSpPr>
        <p:spPr>
          <a:xfrm>
            <a:off x="1113497" y="1306325"/>
            <a:ext cx="9323594" cy="4247317"/>
          </a:xfrm>
          <a:prstGeom prst="rect">
            <a:avLst/>
          </a:prstGeom>
          <a:noFill/>
        </p:spPr>
        <p:txBody>
          <a:bodyPr wrap="square" rtlCol="0">
            <a:spAutoFit/>
          </a:bodyPr>
          <a:lstStyle/>
          <a:p>
            <a:pPr marL="742950" indent="-742950">
              <a:lnSpc>
                <a:spcPct val="150000"/>
              </a:lnSpc>
              <a:buFont typeface="+mj-lt"/>
              <a:buAutoNum type="arabicPeriod"/>
            </a:pPr>
            <a:r>
              <a:rPr lang="fr-FR" sz="2800" dirty="0"/>
              <a:t>Introduction to Influence </a:t>
            </a:r>
            <a:r>
              <a:rPr lang="fr-FR" sz="2800" dirty="0" err="1"/>
              <a:t>Functions</a:t>
            </a:r>
            <a:endParaRPr lang="fr-FR" sz="2800" dirty="0"/>
          </a:p>
          <a:p>
            <a:pPr marL="742950" indent="-742950">
              <a:lnSpc>
                <a:spcPct val="150000"/>
              </a:lnSpc>
              <a:buFont typeface="+mj-lt"/>
              <a:buAutoNum type="arabicPeriod"/>
            </a:pPr>
            <a:r>
              <a:rPr lang="fr-FR" sz="2800" dirty="0"/>
              <a:t>Motivations</a:t>
            </a:r>
          </a:p>
          <a:p>
            <a:pPr marL="742950" indent="-742950">
              <a:lnSpc>
                <a:spcPct val="150000"/>
              </a:lnSpc>
              <a:buFont typeface="+mj-lt"/>
              <a:buAutoNum type="arabicPeriod"/>
            </a:pPr>
            <a:r>
              <a:rPr lang="fr-FR" sz="2800" dirty="0" err="1"/>
              <a:t>Influenciae</a:t>
            </a:r>
            <a:endParaRPr lang="fr-FR" sz="2800" dirty="0"/>
          </a:p>
          <a:p>
            <a:pPr marL="742950" indent="-742950">
              <a:lnSpc>
                <a:spcPct val="150000"/>
              </a:lnSpc>
              <a:buFont typeface="+mj-lt"/>
              <a:buAutoNum type="arabicPeriod"/>
            </a:pPr>
            <a:r>
              <a:rPr lang="fr-FR" sz="2800" dirty="0" err="1"/>
              <a:t>Going</a:t>
            </a:r>
            <a:r>
              <a:rPr lang="fr-FR" sz="2800" dirty="0"/>
              <a:t> </a:t>
            </a:r>
            <a:r>
              <a:rPr lang="fr-FR" sz="2800" dirty="0" err="1"/>
              <a:t>from</a:t>
            </a:r>
            <a:r>
              <a:rPr lang="fr-FR" sz="2800" dirty="0"/>
              <a:t> maths to code</a:t>
            </a:r>
          </a:p>
          <a:p>
            <a:pPr marL="742950" indent="-742950">
              <a:lnSpc>
                <a:spcPct val="150000"/>
              </a:lnSpc>
              <a:buFont typeface="+mj-lt"/>
              <a:buAutoNum type="arabicPeriod"/>
            </a:pPr>
            <a:r>
              <a:rPr lang="fr-FR" sz="2800" dirty="0" err="1"/>
              <a:t>Demonstration</a:t>
            </a:r>
            <a:endParaRPr lang="fr-FR" sz="2800" dirty="0"/>
          </a:p>
          <a:p>
            <a:pPr marL="742950" indent="-742950">
              <a:lnSpc>
                <a:spcPct val="150000"/>
              </a:lnSpc>
              <a:buFont typeface="+mj-lt"/>
              <a:buAutoNum type="arabicPeriod"/>
            </a:pPr>
            <a:r>
              <a:rPr lang="fr-FR" sz="2800" dirty="0"/>
              <a:t>Perspectives</a:t>
            </a:r>
          </a:p>
          <a:p>
            <a:endParaRPr lang="fr-FR" dirty="0"/>
          </a:p>
        </p:txBody>
      </p:sp>
    </p:spTree>
    <p:extLst>
      <p:ext uri="{BB962C8B-B14F-4D97-AF65-F5344CB8AC3E}">
        <p14:creationId xmlns:p14="http://schemas.microsoft.com/office/powerpoint/2010/main" val="308496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20</a:t>
            </a:fld>
            <a:endParaRPr lang="fr-FR"/>
          </a:p>
        </p:txBody>
      </p:sp>
      <p:sp>
        <p:nvSpPr>
          <p:cNvPr id="7" name="Titre 6"/>
          <p:cNvSpPr>
            <a:spLocks noGrp="1"/>
          </p:cNvSpPr>
          <p:nvPr>
            <p:ph type="title"/>
          </p:nvPr>
        </p:nvSpPr>
        <p:spPr/>
        <p:txBody>
          <a:bodyPr/>
          <a:lstStyle/>
          <a:p>
            <a:r>
              <a:rPr lang="fr-FR" dirty="0" err="1"/>
              <a:t>Going</a:t>
            </a:r>
            <a:r>
              <a:rPr lang="fr-FR" dirty="0"/>
              <a:t> </a:t>
            </a:r>
            <a:r>
              <a:rPr lang="fr-FR" dirty="0" err="1"/>
              <a:t>from</a:t>
            </a:r>
            <a:r>
              <a:rPr lang="fr-FR" dirty="0"/>
              <a:t> maths to code</a:t>
            </a:r>
          </a:p>
        </p:txBody>
      </p:sp>
      <p:sp>
        <p:nvSpPr>
          <p:cNvPr id="12" name="ZoneTexte 11"/>
          <p:cNvSpPr txBox="1"/>
          <p:nvPr/>
        </p:nvSpPr>
        <p:spPr>
          <a:xfrm>
            <a:off x="1080422" y="1529071"/>
            <a:ext cx="10557396" cy="830997"/>
          </a:xfrm>
          <a:prstGeom prst="rect">
            <a:avLst/>
          </a:prstGeom>
          <a:noFill/>
        </p:spPr>
        <p:txBody>
          <a:bodyPr wrap="square" rtlCol="0">
            <a:spAutoFit/>
          </a:bodyPr>
          <a:lstStyle/>
          <a:p>
            <a:r>
              <a:rPr lang="en-US" sz="2400" dirty="0">
                <a:latin typeface="+mj-lt"/>
              </a:rPr>
              <a:t>Pang Wei </a:t>
            </a:r>
            <a:r>
              <a:rPr lang="en-US" sz="2400" dirty="0" err="1">
                <a:latin typeface="+mj-lt"/>
              </a:rPr>
              <a:t>Koh</a:t>
            </a:r>
            <a:r>
              <a:rPr lang="en-US" sz="2400" dirty="0">
                <a:latin typeface="+mj-lt"/>
              </a:rPr>
              <a:t> and Percy Liang, Understanding black-box predictions via influence functions, 2017, </a:t>
            </a:r>
            <a:r>
              <a:rPr lang="en-US" sz="2400" dirty="0">
                <a:latin typeface="+mj-lt"/>
                <a:hlinkClick r:id="rId3"/>
              </a:rPr>
              <a:t>https://arxiv.org/abs/1703.04730</a:t>
            </a:r>
            <a:endParaRPr lang="fr-FR" sz="2400" dirty="0">
              <a:latin typeface="+mj-lt"/>
            </a:endParaRPr>
          </a:p>
        </p:txBody>
      </p:sp>
      <p:sp>
        <p:nvSpPr>
          <p:cNvPr id="3" name="ZoneTexte 2"/>
          <p:cNvSpPr txBox="1"/>
          <p:nvPr/>
        </p:nvSpPr>
        <p:spPr>
          <a:xfrm>
            <a:off x="1080422" y="2596498"/>
            <a:ext cx="10657907" cy="923330"/>
          </a:xfrm>
          <a:prstGeom prst="rect">
            <a:avLst/>
          </a:prstGeom>
          <a:noFill/>
        </p:spPr>
        <p:txBody>
          <a:bodyPr wrap="square" rtlCol="0">
            <a:spAutoFit/>
          </a:bodyPr>
          <a:lstStyle/>
          <a:p>
            <a:pPr algn="just"/>
            <a:r>
              <a:rPr lang="fr-FR" dirty="0"/>
              <a:t>And </a:t>
            </a:r>
            <a:r>
              <a:rPr lang="fr-FR" dirty="0" err="1"/>
              <a:t>that</a:t>
            </a:r>
            <a:r>
              <a:rPr lang="fr-FR" dirty="0"/>
              <a:t>: </a:t>
            </a:r>
            <a:r>
              <a:rPr lang="en-US" dirty="0"/>
              <a:t>“ </a:t>
            </a:r>
            <a:r>
              <a:rPr lang="fr-FR" dirty="0"/>
              <a:t>Use </a:t>
            </a:r>
            <a:r>
              <a:rPr lang="fr-FR" dirty="0" err="1">
                <a:solidFill>
                  <a:schemeClr val="accent1"/>
                </a:solidFill>
              </a:rPr>
              <a:t>implicit</a:t>
            </a:r>
            <a:r>
              <a:rPr lang="fr-FR" dirty="0">
                <a:solidFill>
                  <a:schemeClr val="accent1"/>
                </a:solidFill>
              </a:rPr>
              <a:t> </a:t>
            </a:r>
            <a:r>
              <a:rPr lang="fr-FR" dirty="0" err="1">
                <a:solidFill>
                  <a:schemeClr val="accent1"/>
                </a:solidFill>
              </a:rPr>
              <a:t>Hessian-vector</a:t>
            </a:r>
            <a:r>
              <a:rPr lang="fr-FR" dirty="0">
                <a:solidFill>
                  <a:schemeClr val="accent1"/>
                </a:solidFill>
              </a:rPr>
              <a:t> </a:t>
            </a:r>
            <a:r>
              <a:rPr lang="fr-FR" dirty="0" err="1">
                <a:solidFill>
                  <a:schemeClr val="accent1"/>
                </a:solidFill>
              </a:rPr>
              <a:t>products</a:t>
            </a:r>
            <a:r>
              <a:rPr lang="fr-FR" dirty="0">
                <a:solidFill>
                  <a:schemeClr val="accent1"/>
                </a:solidFill>
              </a:rPr>
              <a:t> (</a:t>
            </a:r>
            <a:r>
              <a:rPr lang="fr-FR" dirty="0" err="1">
                <a:solidFill>
                  <a:schemeClr val="accent1"/>
                </a:solidFill>
              </a:rPr>
              <a:t>HVPs</a:t>
            </a:r>
            <a:r>
              <a:rPr lang="fr-FR" dirty="0">
                <a:solidFill>
                  <a:schemeClr val="accent1"/>
                </a:solidFill>
              </a:rPr>
              <a:t>) </a:t>
            </a:r>
            <a:r>
              <a:rPr lang="fr-FR" dirty="0"/>
              <a:t>for approximation</a:t>
            </a:r>
            <a:r>
              <a:rPr lang="en-US" dirty="0"/>
              <a:t>”</a:t>
            </a:r>
            <a:endParaRPr lang="fr-FR" dirty="0"/>
          </a:p>
          <a:p>
            <a:endParaRPr lang="fr-FR" dirty="0"/>
          </a:p>
          <a:p>
            <a:r>
              <a:rPr lang="fr-FR" dirty="0"/>
              <a:t>          </a:t>
            </a:r>
            <a:r>
              <a:rPr lang="fr-FR" dirty="0" err="1"/>
              <a:t>We</a:t>
            </a:r>
            <a:r>
              <a:rPr lang="fr-FR" dirty="0"/>
              <a:t> </a:t>
            </a:r>
            <a:r>
              <a:rPr lang="fr-FR" dirty="0" err="1"/>
              <a:t>implemented</a:t>
            </a:r>
            <a:r>
              <a:rPr lang="fr-FR" dirty="0"/>
              <a:t> the 2 </a:t>
            </a:r>
            <a:r>
              <a:rPr lang="fr-FR" dirty="0" err="1"/>
              <a:t>methods</a:t>
            </a:r>
            <a:r>
              <a:rPr lang="fr-FR" dirty="0"/>
              <a:t> </a:t>
            </a:r>
            <a:r>
              <a:rPr lang="fr-FR" dirty="0" err="1"/>
              <a:t>they</a:t>
            </a:r>
            <a:r>
              <a:rPr lang="fr-FR" dirty="0"/>
              <a:t> </a:t>
            </a:r>
            <a:r>
              <a:rPr lang="fr-FR" dirty="0" err="1"/>
              <a:t>used</a:t>
            </a:r>
            <a:r>
              <a:rPr lang="fr-FR" dirty="0"/>
              <a:t> to do </a:t>
            </a:r>
            <a:r>
              <a:rPr lang="fr-FR" dirty="0" err="1"/>
              <a:t>so</a:t>
            </a:r>
            <a:r>
              <a:rPr lang="fr-FR" dirty="0"/>
              <a:t>:</a:t>
            </a:r>
          </a:p>
        </p:txBody>
      </p:sp>
      <p:sp>
        <p:nvSpPr>
          <p:cNvPr id="8" name="Flèche droite 7"/>
          <p:cNvSpPr/>
          <p:nvPr/>
        </p:nvSpPr>
        <p:spPr>
          <a:xfrm>
            <a:off x="1205070" y="3223447"/>
            <a:ext cx="304151" cy="2180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l="5479" t="16762" r="5418" b="16436"/>
          <a:stretch/>
        </p:blipFill>
        <p:spPr>
          <a:xfrm>
            <a:off x="2531963" y="3945818"/>
            <a:ext cx="7194086" cy="1764496"/>
          </a:xfrm>
          <a:prstGeom prst="rect">
            <a:avLst/>
          </a:prstGeom>
        </p:spPr>
      </p:pic>
    </p:spTree>
    <p:extLst>
      <p:ext uri="{BB962C8B-B14F-4D97-AF65-F5344CB8AC3E}">
        <p14:creationId xmlns:p14="http://schemas.microsoft.com/office/powerpoint/2010/main" val="1625093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21</a:t>
            </a:fld>
            <a:endParaRPr lang="fr-FR"/>
          </a:p>
        </p:txBody>
      </p:sp>
      <p:sp>
        <p:nvSpPr>
          <p:cNvPr id="7" name="Titre 6"/>
          <p:cNvSpPr>
            <a:spLocks noGrp="1"/>
          </p:cNvSpPr>
          <p:nvPr>
            <p:ph type="title"/>
          </p:nvPr>
        </p:nvSpPr>
        <p:spPr/>
        <p:txBody>
          <a:bodyPr/>
          <a:lstStyle/>
          <a:p>
            <a:r>
              <a:rPr lang="fr-FR" dirty="0" err="1"/>
              <a:t>Going</a:t>
            </a:r>
            <a:r>
              <a:rPr lang="fr-FR" dirty="0"/>
              <a:t> </a:t>
            </a:r>
            <a:r>
              <a:rPr lang="fr-FR" dirty="0" err="1"/>
              <a:t>from</a:t>
            </a:r>
            <a:r>
              <a:rPr lang="fr-FR" dirty="0"/>
              <a:t> maths to code</a:t>
            </a:r>
          </a:p>
        </p:txBody>
      </p:sp>
      <p:sp>
        <p:nvSpPr>
          <p:cNvPr id="12" name="ZoneTexte 11"/>
          <p:cNvSpPr txBox="1"/>
          <p:nvPr/>
        </p:nvSpPr>
        <p:spPr>
          <a:xfrm>
            <a:off x="1080422" y="1529071"/>
            <a:ext cx="10557396" cy="830997"/>
          </a:xfrm>
          <a:prstGeom prst="rect">
            <a:avLst/>
          </a:prstGeom>
          <a:noFill/>
        </p:spPr>
        <p:txBody>
          <a:bodyPr wrap="square" rtlCol="0">
            <a:spAutoFit/>
          </a:bodyPr>
          <a:lstStyle/>
          <a:p>
            <a:r>
              <a:rPr lang="en-US" sz="2400" dirty="0">
                <a:latin typeface="+mj-lt"/>
              </a:rPr>
              <a:t>Pang Wei </a:t>
            </a:r>
            <a:r>
              <a:rPr lang="en-US" sz="2400" dirty="0" err="1">
                <a:latin typeface="+mj-lt"/>
              </a:rPr>
              <a:t>Koh</a:t>
            </a:r>
            <a:r>
              <a:rPr lang="en-US" sz="2400" dirty="0">
                <a:latin typeface="+mj-lt"/>
              </a:rPr>
              <a:t> and Percy Liang, Understanding black-box predictions via influence functions, 2017, </a:t>
            </a:r>
            <a:r>
              <a:rPr lang="en-US" sz="2400" dirty="0">
                <a:latin typeface="+mj-lt"/>
                <a:hlinkClick r:id="rId3"/>
              </a:rPr>
              <a:t>https://arxiv.org/abs/1703.04730</a:t>
            </a:r>
            <a:endParaRPr lang="fr-FR" sz="2400" dirty="0">
              <a:latin typeface="+mj-lt"/>
            </a:endParaRPr>
          </a:p>
        </p:txBody>
      </p:sp>
      <p:sp>
        <p:nvSpPr>
          <p:cNvPr id="3" name="ZoneTexte 2"/>
          <p:cNvSpPr txBox="1"/>
          <p:nvPr/>
        </p:nvSpPr>
        <p:spPr>
          <a:xfrm>
            <a:off x="1080422" y="2601953"/>
            <a:ext cx="10657907" cy="369332"/>
          </a:xfrm>
          <a:prstGeom prst="rect">
            <a:avLst/>
          </a:prstGeom>
          <a:noFill/>
        </p:spPr>
        <p:txBody>
          <a:bodyPr wrap="square" rtlCol="0">
            <a:spAutoFit/>
          </a:bodyPr>
          <a:lstStyle/>
          <a:p>
            <a:pPr algn="just"/>
            <a:r>
              <a:rPr lang="fr-FR" dirty="0" err="1"/>
              <a:t>Finally</a:t>
            </a:r>
            <a:r>
              <a:rPr lang="fr-FR" dirty="0"/>
              <a:t>, </a:t>
            </a:r>
            <a:r>
              <a:rPr lang="fr-FR" dirty="0" err="1"/>
              <a:t>we</a:t>
            </a:r>
            <a:r>
              <a:rPr lang="fr-FR" dirty="0"/>
              <a:t> </a:t>
            </a:r>
            <a:r>
              <a:rPr lang="fr-FR" dirty="0" err="1"/>
              <a:t>can</a:t>
            </a:r>
            <a:r>
              <a:rPr lang="fr-FR" dirty="0"/>
              <a:t> </a:t>
            </a:r>
            <a:r>
              <a:rPr lang="fr-FR" dirty="0" err="1"/>
              <a:t>compute</a:t>
            </a:r>
            <a:r>
              <a:rPr lang="fr-FR" dirty="0"/>
              <a:t> </a:t>
            </a:r>
            <a:r>
              <a:rPr lang="fr-FR" dirty="0" err="1"/>
              <a:t>Cook’s</a:t>
            </a:r>
            <a:r>
              <a:rPr lang="fr-FR"/>
              <a:t> distance as </a:t>
            </a:r>
            <a:r>
              <a:rPr lang="fr-FR" dirty="0" err="1"/>
              <a:t>they</a:t>
            </a:r>
            <a:r>
              <a:rPr lang="fr-FR" dirty="0"/>
              <a:t> </a:t>
            </a:r>
            <a:r>
              <a:rPr lang="fr-FR" dirty="0" err="1"/>
              <a:t>defined</a:t>
            </a:r>
            <a:r>
              <a:rPr lang="fr-FR" dirty="0"/>
              <a:t> </a:t>
            </a:r>
            <a:r>
              <a:rPr lang="fr-FR" dirty="0" err="1"/>
              <a:t>with</a:t>
            </a:r>
            <a:r>
              <a:rPr lang="fr-FR" dirty="0"/>
              <a:t> a simple call on </a:t>
            </a:r>
            <a:r>
              <a:rPr lang="fr-FR" dirty="0" err="1"/>
              <a:t>our</a:t>
            </a:r>
            <a:r>
              <a:rPr lang="fr-FR" dirty="0"/>
              <a:t> API:</a:t>
            </a:r>
          </a:p>
        </p:txBody>
      </p:sp>
      <p:pic>
        <p:nvPicPr>
          <p:cNvPr id="2" name="Image 1"/>
          <p:cNvPicPr>
            <a:picLocks noChangeAspect="1"/>
          </p:cNvPicPr>
          <p:nvPr/>
        </p:nvPicPr>
        <p:blipFill rotWithShape="1">
          <a:blip r:embed="rId4">
            <a:extLst>
              <a:ext uri="{28A0092B-C50C-407E-A947-70E740481C1C}">
                <a14:useLocalDpi xmlns:a14="http://schemas.microsoft.com/office/drawing/2010/main" val="0"/>
              </a:ext>
            </a:extLst>
          </a:blip>
          <a:srcRect l="5418" t="15853" r="5479" b="15511"/>
          <a:stretch/>
        </p:blipFill>
        <p:spPr>
          <a:xfrm>
            <a:off x="1877954" y="3280787"/>
            <a:ext cx="8962331" cy="2379862"/>
          </a:xfrm>
          <a:prstGeom prst="rect">
            <a:avLst/>
          </a:prstGeom>
        </p:spPr>
      </p:pic>
    </p:spTree>
    <p:extLst>
      <p:ext uri="{BB962C8B-B14F-4D97-AF65-F5344CB8AC3E}">
        <p14:creationId xmlns:p14="http://schemas.microsoft.com/office/powerpoint/2010/main" val="839589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22</a:t>
            </a:fld>
            <a:endParaRPr lang="fr-FR"/>
          </a:p>
        </p:txBody>
      </p:sp>
      <p:sp>
        <p:nvSpPr>
          <p:cNvPr id="7" name="Titre 6"/>
          <p:cNvSpPr>
            <a:spLocks noGrp="1"/>
          </p:cNvSpPr>
          <p:nvPr>
            <p:ph type="title"/>
          </p:nvPr>
        </p:nvSpPr>
        <p:spPr/>
        <p:txBody>
          <a:bodyPr/>
          <a:lstStyle/>
          <a:p>
            <a:r>
              <a:rPr lang="fr-FR" dirty="0" err="1"/>
              <a:t>Going</a:t>
            </a:r>
            <a:r>
              <a:rPr lang="fr-FR" dirty="0"/>
              <a:t> </a:t>
            </a:r>
            <a:r>
              <a:rPr lang="fr-FR" dirty="0" err="1"/>
              <a:t>from</a:t>
            </a:r>
            <a:r>
              <a:rPr lang="fr-FR" dirty="0"/>
              <a:t> maths to code</a:t>
            </a:r>
          </a:p>
        </p:txBody>
      </p:sp>
      <p:sp>
        <p:nvSpPr>
          <p:cNvPr id="12" name="ZoneTexte 11"/>
          <p:cNvSpPr txBox="1"/>
          <p:nvPr/>
        </p:nvSpPr>
        <p:spPr>
          <a:xfrm>
            <a:off x="1080422" y="1529071"/>
            <a:ext cx="10557396" cy="830997"/>
          </a:xfrm>
          <a:prstGeom prst="rect">
            <a:avLst/>
          </a:prstGeom>
          <a:noFill/>
        </p:spPr>
        <p:txBody>
          <a:bodyPr wrap="square" rtlCol="0">
            <a:spAutoFit/>
          </a:bodyPr>
          <a:lstStyle/>
          <a:p>
            <a:r>
              <a:rPr lang="en-US" sz="2400" dirty="0">
                <a:latin typeface="+mj-lt"/>
              </a:rPr>
              <a:t>Pang Wei </a:t>
            </a:r>
            <a:r>
              <a:rPr lang="en-US" sz="2400" dirty="0" err="1">
                <a:latin typeface="+mj-lt"/>
              </a:rPr>
              <a:t>Koh</a:t>
            </a:r>
            <a:r>
              <a:rPr lang="en-US" sz="2400" dirty="0">
                <a:latin typeface="+mj-lt"/>
              </a:rPr>
              <a:t> and Percy Liang, Understanding black-box predictions via influence functions, 2017, </a:t>
            </a:r>
            <a:r>
              <a:rPr lang="en-US" sz="2400" dirty="0">
                <a:latin typeface="+mj-lt"/>
                <a:hlinkClick r:id="rId3"/>
              </a:rPr>
              <a:t>https://arxiv.org/abs/1703.04730</a:t>
            </a:r>
            <a:endParaRPr lang="fr-FR" sz="2400" dirty="0">
              <a:latin typeface="+mj-lt"/>
            </a:endParaRPr>
          </a:p>
        </p:txBody>
      </p:sp>
      <mc:AlternateContent xmlns:mc="http://schemas.openxmlformats.org/markup-compatibility/2006" xmlns:a14="http://schemas.microsoft.com/office/drawing/2010/main">
        <mc:Choice Requires="a14">
          <p:sp>
            <p:nvSpPr>
              <p:cNvPr id="3" name="ZoneTexte 2"/>
              <p:cNvSpPr txBox="1"/>
              <p:nvPr/>
            </p:nvSpPr>
            <p:spPr>
              <a:xfrm>
                <a:off x="1080422" y="2597865"/>
                <a:ext cx="10657907" cy="1303627"/>
              </a:xfrm>
              <a:prstGeom prst="rect">
                <a:avLst/>
              </a:prstGeom>
              <a:noFill/>
            </p:spPr>
            <p:txBody>
              <a:bodyPr wrap="square" rtlCol="0">
                <a:spAutoFit/>
              </a:bodyPr>
              <a:lstStyle/>
              <a:p>
                <a:pPr algn="just"/>
                <a:r>
                  <a:rPr lang="fr-FR" dirty="0" err="1"/>
                  <a:t>What</a:t>
                </a:r>
                <a:r>
                  <a:rPr lang="fr-FR" dirty="0"/>
                  <a:t> about </a:t>
                </a:r>
                <a:r>
                  <a:rPr lang="fr-FR" dirty="0" err="1"/>
                  <a:t>this</a:t>
                </a:r>
                <a:r>
                  <a:rPr lang="fr-FR" dirty="0"/>
                  <a:t> formula:</a:t>
                </a:r>
              </a:p>
              <a:p>
                <a:pPr algn="just"/>
                <a14:m>
                  <m:oMathPara xmlns:m="http://schemas.openxmlformats.org/officeDocument/2006/math">
                    <m:oMathParaPr>
                      <m:jc m:val="centerGroup"/>
                    </m:oMathParaPr>
                    <m:oMath xmlns:m="http://schemas.openxmlformats.org/officeDocument/2006/math">
                      <m:sSub>
                        <m:sSubPr>
                          <m:ctrlPr>
                            <a:rPr lang="fr-FR" i="1">
                              <a:solidFill>
                                <a:schemeClr val="accent1"/>
                              </a:solidFill>
                              <a:latin typeface="Cambria Math" panose="02040503050406030204" pitchFamily="18" charset="0"/>
                            </a:rPr>
                          </m:ctrlPr>
                        </m:sSubPr>
                        <m:e>
                          <m:r>
                            <a:rPr lang="fr-FR" i="1">
                              <a:solidFill>
                                <a:schemeClr val="accent1"/>
                              </a:solidFill>
                              <a:latin typeface="Cambria Math" panose="02040503050406030204" pitchFamily="18" charset="0"/>
                            </a:rPr>
                            <m:t>ℐ</m:t>
                          </m:r>
                        </m:e>
                        <m:sub>
                          <m:r>
                            <a:rPr lang="fr-FR" i="1">
                              <a:solidFill>
                                <a:schemeClr val="accent1"/>
                              </a:solidFill>
                              <a:latin typeface="Cambria Math" panose="02040503050406030204" pitchFamily="18" charset="0"/>
                            </a:rPr>
                            <m:t>𝑢𝑝</m:t>
                          </m:r>
                          <m:r>
                            <a:rPr lang="fr-FR" i="1">
                              <a:solidFill>
                                <a:schemeClr val="accent1"/>
                              </a:solidFill>
                              <a:latin typeface="Cambria Math" panose="02040503050406030204" pitchFamily="18" charset="0"/>
                            </a:rPr>
                            <m:t>, </m:t>
                          </m:r>
                          <m:r>
                            <a:rPr lang="fr-FR" i="1">
                              <a:solidFill>
                                <a:schemeClr val="accent1"/>
                              </a:solidFill>
                              <a:latin typeface="Cambria Math" panose="02040503050406030204" pitchFamily="18" charset="0"/>
                            </a:rPr>
                            <m:t>𝑙𝑜𝑠𝑠</m:t>
                          </m:r>
                        </m:sub>
                      </m:sSub>
                      <m:d>
                        <m:dPr>
                          <m:ctrlPr>
                            <a:rPr lang="fr-FR" i="1">
                              <a:solidFill>
                                <a:schemeClr val="accent1"/>
                              </a:solidFill>
                              <a:latin typeface="Cambria Math" panose="02040503050406030204" pitchFamily="18" charset="0"/>
                            </a:rPr>
                          </m:ctrlPr>
                        </m:dPr>
                        <m:e>
                          <m:r>
                            <a:rPr lang="fr-FR" i="1">
                              <a:solidFill>
                                <a:schemeClr val="accent1"/>
                              </a:solidFill>
                              <a:latin typeface="Cambria Math" panose="02040503050406030204" pitchFamily="18" charset="0"/>
                            </a:rPr>
                            <m:t>𝑧</m:t>
                          </m:r>
                          <m:r>
                            <a:rPr lang="fr-FR" i="1">
                              <a:solidFill>
                                <a:schemeClr val="accent1"/>
                              </a:solidFill>
                              <a:latin typeface="Cambria Math" panose="02040503050406030204" pitchFamily="18" charset="0"/>
                            </a:rPr>
                            <m:t>, </m:t>
                          </m:r>
                          <m:sSub>
                            <m:sSubPr>
                              <m:ctrlPr>
                                <a:rPr lang="fr-FR" i="1">
                                  <a:solidFill>
                                    <a:schemeClr val="accent1"/>
                                  </a:solidFill>
                                  <a:latin typeface="Cambria Math" panose="02040503050406030204" pitchFamily="18" charset="0"/>
                                </a:rPr>
                              </m:ctrlPr>
                            </m:sSubPr>
                            <m:e>
                              <m:r>
                                <a:rPr lang="fr-FR" i="1">
                                  <a:solidFill>
                                    <a:schemeClr val="accent1"/>
                                  </a:solidFill>
                                  <a:latin typeface="Cambria Math" panose="02040503050406030204" pitchFamily="18" charset="0"/>
                                </a:rPr>
                                <m:t>𝑧</m:t>
                              </m:r>
                            </m:e>
                            <m:sub>
                              <m:r>
                                <a:rPr lang="fr-FR" i="1">
                                  <a:solidFill>
                                    <a:schemeClr val="accent1"/>
                                  </a:solidFill>
                                  <a:latin typeface="Cambria Math" panose="02040503050406030204" pitchFamily="18" charset="0"/>
                                </a:rPr>
                                <m:t>𝑡𝑒𝑠𝑡</m:t>
                              </m:r>
                            </m:sub>
                          </m:sSub>
                        </m:e>
                      </m:d>
                      <m:r>
                        <a:rPr lang="fr-FR" i="1">
                          <a:solidFill>
                            <a:schemeClr val="accent1"/>
                          </a:solidFill>
                          <a:latin typeface="Cambria Math" panose="02040503050406030204" pitchFamily="18" charset="0"/>
                        </a:rPr>
                        <m:t>=−</m:t>
                      </m:r>
                      <m:sSub>
                        <m:sSubPr>
                          <m:ctrlPr>
                            <a:rPr lang="fr-FR" i="1">
                              <a:solidFill>
                                <a:schemeClr val="accent1"/>
                              </a:solidFill>
                              <a:latin typeface="Cambria Math" panose="02040503050406030204" pitchFamily="18" charset="0"/>
                            </a:rPr>
                          </m:ctrlPr>
                        </m:sSubPr>
                        <m:e>
                          <m:r>
                            <a:rPr lang="fr-FR">
                              <a:solidFill>
                                <a:schemeClr val="accent1"/>
                              </a:solidFill>
                              <a:latin typeface="Cambria Math" panose="02040503050406030204" pitchFamily="18" charset="0"/>
                            </a:rPr>
                            <m:t>𝛻</m:t>
                          </m:r>
                        </m:e>
                        <m:sub>
                          <m:r>
                            <a:rPr lang="fr-FR" i="1">
                              <a:solidFill>
                                <a:schemeClr val="accent1"/>
                              </a:solidFill>
                              <a:latin typeface="Cambria Math" panose="02040503050406030204" pitchFamily="18" charset="0"/>
                            </a:rPr>
                            <m:t>𝜃</m:t>
                          </m:r>
                        </m:sub>
                      </m:sSub>
                      <m:r>
                        <a:rPr lang="fr-FR" i="1">
                          <a:solidFill>
                            <a:schemeClr val="accent1"/>
                          </a:solidFill>
                          <a:latin typeface="Cambria Math" panose="02040503050406030204" pitchFamily="18" charset="0"/>
                        </a:rPr>
                        <m:t>𝑙</m:t>
                      </m:r>
                      <m:sSup>
                        <m:sSupPr>
                          <m:ctrlPr>
                            <a:rPr lang="fr-FR" i="1">
                              <a:solidFill>
                                <a:schemeClr val="accent1"/>
                              </a:solidFill>
                              <a:latin typeface="Cambria Math" panose="02040503050406030204" pitchFamily="18" charset="0"/>
                            </a:rPr>
                          </m:ctrlPr>
                        </m:sSupPr>
                        <m:e>
                          <m:d>
                            <m:dPr>
                              <m:ctrlPr>
                                <a:rPr lang="fr-FR" i="1">
                                  <a:solidFill>
                                    <a:schemeClr val="accent1"/>
                                  </a:solidFill>
                                  <a:latin typeface="Cambria Math" panose="02040503050406030204" pitchFamily="18" charset="0"/>
                                </a:rPr>
                              </m:ctrlPr>
                            </m:dPr>
                            <m:e>
                              <m:sSub>
                                <m:sSubPr>
                                  <m:ctrlPr>
                                    <a:rPr lang="fr-FR" i="1">
                                      <a:solidFill>
                                        <a:schemeClr val="accent1"/>
                                      </a:solidFill>
                                      <a:latin typeface="Cambria Math" panose="02040503050406030204" pitchFamily="18" charset="0"/>
                                    </a:rPr>
                                  </m:ctrlPr>
                                </m:sSubPr>
                                <m:e>
                                  <m:r>
                                    <a:rPr lang="fr-FR" i="1">
                                      <a:solidFill>
                                        <a:schemeClr val="accent1"/>
                                      </a:solidFill>
                                      <a:latin typeface="Cambria Math" panose="02040503050406030204" pitchFamily="18" charset="0"/>
                                    </a:rPr>
                                    <m:t>𝑧</m:t>
                                  </m:r>
                                </m:e>
                                <m:sub>
                                  <m:r>
                                    <a:rPr lang="fr-FR" i="1">
                                      <a:solidFill>
                                        <a:schemeClr val="accent1"/>
                                      </a:solidFill>
                                      <a:latin typeface="Cambria Math" panose="02040503050406030204" pitchFamily="18" charset="0"/>
                                    </a:rPr>
                                    <m:t>𝑡𝑒𝑠𝑡</m:t>
                                  </m:r>
                                </m:sub>
                              </m:sSub>
                              <m:r>
                                <a:rPr lang="fr-FR" i="1">
                                  <a:solidFill>
                                    <a:schemeClr val="accent1"/>
                                  </a:solidFill>
                                  <a:latin typeface="Cambria Math" panose="02040503050406030204" pitchFamily="18" charset="0"/>
                                </a:rPr>
                                <m:t>, </m:t>
                              </m:r>
                              <m:acc>
                                <m:accPr>
                                  <m:chr m:val="̂"/>
                                  <m:ctrlPr>
                                    <a:rPr lang="fr-FR" i="1">
                                      <a:solidFill>
                                        <a:schemeClr val="accent1"/>
                                      </a:solidFill>
                                      <a:latin typeface="Cambria Math" panose="02040503050406030204" pitchFamily="18" charset="0"/>
                                    </a:rPr>
                                  </m:ctrlPr>
                                </m:accPr>
                                <m:e>
                                  <m:r>
                                    <a:rPr lang="fr-FR" i="1">
                                      <a:solidFill>
                                        <a:schemeClr val="accent1"/>
                                      </a:solidFill>
                                      <a:latin typeface="Cambria Math" panose="02040503050406030204" pitchFamily="18" charset="0"/>
                                    </a:rPr>
                                    <m:t>𝜃</m:t>
                                  </m:r>
                                </m:e>
                              </m:acc>
                            </m:e>
                          </m:d>
                        </m:e>
                        <m:sup>
                          <m:r>
                            <a:rPr lang="fr-FR" i="1">
                              <a:solidFill>
                                <a:schemeClr val="accent1"/>
                              </a:solidFill>
                              <a:latin typeface="Cambria Math" panose="02040503050406030204" pitchFamily="18" charset="0"/>
                            </a:rPr>
                            <m:t>𝑇</m:t>
                          </m:r>
                        </m:sup>
                      </m:sSup>
                      <m:sSubSup>
                        <m:sSubSupPr>
                          <m:ctrlPr>
                            <a:rPr lang="fr-FR" i="1">
                              <a:solidFill>
                                <a:schemeClr val="accent1"/>
                              </a:solidFill>
                              <a:latin typeface="Cambria Math" panose="02040503050406030204" pitchFamily="18" charset="0"/>
                            </a:rPr>
                          </m:ctrlPr>
                        </m:sSubSupPr>
                        <m:e>
                          <m:r>
                            <a:rPr lang="fr-FR" i="1">
                              <a:solidFill>
                                <a:schemeClr val="accent1"/>
                              </a:solidFill>
                              <a:latin typeface="Cambria Math" panose="02040503050406030204" pitchFamily="18" charset="0"/>
                            </a:rPr>
                            <m:t>𝐻</m:t>
                          </m:r>
                        </m:e>
                        <m:sub>
                          <m:acc>
                            <m:accPr>
                              <m:chr m:val="̂"/>
                              <m:ctrlPr>
                                <a:rPr lang="fr-FR" i="1">
                                  <a:solidFill>
                                    <a:schemeClr val="accent1"/>
                                  </a:solidFill>
                                  <a:latin typeface="Cambria Math" panose="02040503050406030204" pitchFamily="18" charset="0"/>
                                </a:rPr>
                              </m:ctrlPr>
                            </m:accPr>
                            <m:e>
                              <m:r>
                                <a:rPr lang="fr-FR" i="1">
                                  <a:solidFill>
                                    <a:schemeClr val="accent1"/>
                                  </a:solidFill>
                                  <a:latin typeface="Cambria Math" panose="02040503050406030204" pitchFamily="18" charset="0"/>
                                </a:rPr>
                                <m:t>𝜃</m:t>
                              </m:r>
                            </m:e>
                          </m:acc>
                        </m:sub>
                        <m:sup>
                          <m:r>
                            <a:rPr lang="fr-FR" i="1">
                              <a:solidFill>
                                <a:schemeClr val="accent1"/>
                              </a:solidFill>
                              <a:latin typeface="Cambria Math" panose="02040503050406030204" pitchFamily="18" charset="0"/>
                            </a:rPr>
                            <m:t>−1</m:t>
                          </m:r>
                        </m:sup>
                      </m:sSubSup>
                      <m:sSub>
                        <m:sSubPr>
                          <m:ctrlPr>
                            <a:rPr lang="fr-FR" i="1">
                              <a:solidFill>
                                <a:schemeClr val="accent1"/>
                              </a:solidFill>
                              <a:latin typeface="Cambria Math" panose="02040503050406030204" pitchFamily="18" charset="0"/>
                            </a:rPr>
                          </m:ctrlPr>
                        </m:sSubPr>
                        <m:e>
                          <m:r>
                            <a:rPr lang="fr-FR">
                              <a:solidFill>
                                <a:schemeClr val="accent1"/>
                              </a:solidFill>
                              <a:latin typeface="Cambria Math" panose="02040503050406030204" pitchFamily="18" charset="0"/>
                            </a:rPr>
                            <m:t>𝛻</m:t>
                          </m:r>
                        </m:e>
                        <m:sub>
                          <m:r>
                            <a:rPr lang="fr-FR" i="1">
                              <a:solidFill>
                                <a:schemeClr val="accent1"/>
                              </a:solidFill>
                              <a:latin typeface="Cambria Math" panose="02040503050406030204" pitchFamily="18" charset="0"/>
                            </a:rPr>
                            <m:t>𝜃</m:t>
                          </m:r>
                        </m:sub>
                      </m:sSub>
                      <m:r>
                        <a:rPr lang="fr-FR" i="1">
                          <a:solidFill>
                            <a:schemeClr val="accent1"/>
                          </a:solidFill>
                          <a:latin typeface="Cambria Math" panose="02040503050406030204" pitchFamily="18" charset="0"/>
                        </a:rPr>
                        <m:t>𝑙</m:t>
                      </m:r>
                      <m:r>
                        <a:rPr lang="fr-FR" i="1">
                          <a:solidFill>
                            <a:schemeClr val="accent1"/>
                          </a:solidFill>
                          <a:latin typeface="Cambria Math" panose="02040503050406030204" pitchFamily="18" charset="0"/>
                        </a:rPr>
                        <m:t>(</m:t>
                      </m:r>
                      <m:r>
                        <a:rPr lang="fr-FR" i="1">
                          <a:solidFill>
                            <a:schemeClr val="accent1"/>
                          </a:solidFill>
                          <a:latin typeface="Cambria Math" panose="02040503050406030204" pitchFamily="18" charset="0"/>
                        </a:rPr>
                        <m:t>𝑧</m:t>
                      </m:r>
                      <m:r>
                        <a:rPr lang="fr-FR" i="1">
                          <a:solidFill>
                            <a:schemeClr val="accent1"/>
                          </a:solidFill>
                          <a:latin typeface="Cambria Math" panose="02040503050406030204" pitchFamily="18" charset="0"/>
                        </a:rPr>
                        <m:t>, </m:t>
                      </m:r>
                      <m:acc>
                        <m:accPr>
                          <m:chr m:val="̂"/>
                          <m:ctrlPr>
                            <a:rPr lang="fr-FR" i="1">
                              <a:solidFill>
                                <a:schemeClr val="accent1"/>
                              </a:solidFill>
                              <a:latin typeface="Cambria Math" panose="02040503050406030204" pitchFamily="18" charset="0"/>
                            </a:rPr>
                          </m:ctrlPr>
                        </m:accPr>
                        <m:e>
                          <m:r>
                            <a:rPr lang="fr-FR" i="1">
                              <a:solidFill>
                                <a:schemeClr val="accent1"/>
                              </a:solidFill>
                              <a:latin typeface="Cambria Math" panose="02040503050406030204" pitchFamily="18" charset="0"/>
                            </a:rPr>
                            <m:t>𝜃</m:t>
                          </m:r>
                        </m:e>
                      </m:acc>
                      <m:r>
                        <a:rPr lang="fr-FR" i="1">
                          <a:solidFill>
                            <a:schemeClr val="accent1"/>
                          </a:solidFill>
                          <a:latin typeface="Cambria Math" panose="02040503050406030204" pitchFamily="18" charset="0"/>
                        </a:rPr>
                        <m:t>)</m:t>
                      </m:r>
                    </m:oMath>
                  </m:oMathPara>
                </a14:m>
                <a:endParaRPr lang="fr-FR" dirty="0">
                  <a:solidFill>
                    <a:schemeClr val="accent1"/>
                  </a:solidFill>
                </a:endParaRPr>
              </a:p>
              <a:p>
                <a:pPr algn="just"/>
                <a:endParaRPr lang="fr-FR" dirty="0"/>
              </a:p>
              <a:p>
                <a:pPr algn="just"/>
                <a:endParaRPr lang="fr-FR" dirty="0"/>
              </a:p>
            </p:txBody>
          </p:sp>
        </mc:Choice>
        <mc:Fallback xmlns="">
          <p:sp>
            <p:nvSpPr>
              <p:cNvPr id="3" name="ZoneTexte 2"/>
              <p:cNvSpPr txBox="1">
                <a:spLocks noRot="1" noChangeAspect="1" noMove="1" noResize="1" noEditPoints="1" noAdjustHandles="1" noChangeArrowheads="1" noChangeShapeType="1" noTextEdit="1"/>
              </p:cNvSpPr>
              <p:nvPr/>
            </p:nvSpPr>
            <p:spPr>
              <a:xfrm>
                <a:off x="1080422" y="2597865"/>
                <a:ext cx="10657907" cy="1303627"/>
              </a:xfrm>
              <a:prstGeom prst="rect">
                <a:avLst/>
              </a:prstGeom>
              <a:blipFill>
                <a:blip r:embed="rId4"/>
                <a:stretch>
                  <a:fillRect l="-457" t="-2336"/>
                </a:stretch>
              </a:blipFill>
            </p:spPr>
            <p:txBody>
              <a:bodyPr/>
              <a:lstStyle/>
              <a:p>
                <a:r>
                  <a:rPr lang="fr-FR">
                    <a:noFill/>
                  </a:rPr>
                  <a:t> </a:t>
                </a:r>
              </a:p>
            </p:txBody>
          </p:sp>
        </mc:Fallback>
      </mc:AlternateContent>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l="5441" t="17832" r="5516" b="17397"/>
          <a:stretch/>
        </p:blipFill>
        <p:spPr>
          <a:xfrm>
            <a:off x="1880982" y="3706046"/>
            <a:ext cx="8956276" cy="2010468"/>
          </a:xfrm>
          <a:prstGeom prst="rect">
            <a:avLst/>
          </a:prstGeom>
        </p:spPr>
      </p:pic>
    </p:spTree>
    <p:extLst>
      <p:ext uri="{BB962C8B-B14F-4D97-AF65-F5344CB8AC3E}">
        <p14:creationId xmlns:p14="http://schemas.microsoft.com/office/powerpoint/2010/main" val="189487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23</a:t>
            </a:fld>
            <a:endParaRPr lang="fr-FR"/>
          </a:p>
        </p:txBody>
      </p:sp>
      <p:sp>
        <p:nvSpPr>
          <p:cNvPr id="7" name="Titre 6"/>
          <p:cNvSpPr>
            <a:spLocks noGrp="1"/>
          </p:cNvSpPr>
          <p:nvPr>
            <p:ph type="title"/>
          </p:nvPr>
        </p:nvSpPr>
        <p:spPr/>
        <p:txBody>
          <a:bodyPr/>
          <a:lstStyle/>
          <a:p>
            <a:r>
              <a:rPr lang="fr-FR" dirty="0" err="1"/>
              <a:t>Going</a:t>
            </a:r>
            <a:r>
              <a:rPr lang="fr-FR" dirty="0"/>
              <a:t> </a:t>
            </a:r>
            <a:r>
              <a:rPr lang="fr-FR" dirty="0" err="1"/>
              <a:t>from</a:t>
            </a:r>
            <a:r>
              <a:rPr lang="fr-FR" dirty="0"/>
              <a:t> maths to code</a:t>
            </a:r>
          </a:p>
        </p:txBody>
      </p:sp>
      <p:sp>
        <p:nvSpPr>
          <p:cNvPr id="12" name="ZoneTexte 11"/>
          <p:cNvSpPr txBox="1"/>
          <p:nvPr/>
        </p:nvSpPr>
        <p:spPr>
          <a:xfrm>
            <a:off x="1080422" y="1529071"/>
            <a:ext cx="10557396" cy="830997"/>
          </a:xfrm>
          <a:prstGeom prst="rect">
            <a:avLst/>
          </a:prstGeom>
          <a:noFill/>
        </p:spPr>
        <p:txBody>
          <a:bodyPr wrap="square" rtlCol="0">
            <a:spAutoFit/>
          </a:bodyPr>
          <a:lstStyle/>
          <a:p>
            <a:r>
              <a:rPr lang="en-US" sz="2400" dirty="0">
                <a:latin typeface="+mj-lt"/>
              </a:rPr>
              <a:t>Pang Wei </a:t>
            </a:r>
            <a:r>
              <a:rPr lang="en-US" sz="2400" dirty="0" err="1">
                <a:latin typeface="+mj-lt"/>
              </a:rPr>
              <a:t>Koh</a:t>
            </a:r>
            <a:r>
              <a:rPr lang="en-US" sz="2400" dirty="0">
                <a:latin typeface="+mj-lt"/>
              </a:rPr>
              <a:t> and Percy Liang, Understanding black-box predictions via influence functions, 2017, </a:t>
            </a:r>
            <a:r>
              <a:rPr lang="en-US" sz="2400" dirty="0">
                <a:latin typeface="+mj-lt"/>
                <a:hlinkClick r:id="rId3"/>
              </a:rPr>
              <a:t>https://arxiv.org/abs/1703.04730</a:t>
            </a:r>
            <a:endParaRPr lang="fr-FR" sz="2400" dirty="0">
              <a:latin typeface="+mj-lt"/>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8443" y="2561532"/>
            <a:ext cx="6390708" cy="3186976"/>
          </a:xfrm>
          <a:prstGeom prst="rect">
            <a:avLst/>
          </a:prstGeom>
        </p:spPr>
      </p:pic>
    </p:spTree>
    <p:extLst>
      <p:ext uri="{BB962C8B-B14F-4D97-AF65-F5344CB8AC3E}">
        <p14:creationId xmlns:p14="http://schemas.microsoft.com/office/powerpoint/2010/main" val="3871512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24</a:t>
            </a:fld>
            <a:endParaRPr lang="fr-FR"/>
          </a:p>
        </p:txBody>
      </p:sp>
      <p:sp>
        <p:nvSpPr>
          <p:cNvPr id="7" name="Titre 6"/>
          <p:cNvSpPr>
            <a:spLocks noGrp="1"/>
          </p:cNvSpPr>
          <p:nvPr>
            <p:ph type="title"/>
          </p:nvPr>
        </p:nvSpPr>
        <p:spPr/>
        <p:txBody>
          <a:bodyPr/>
          <a:lstStyle/>
          <a:p>
            <a:r>
              <a:rPr lang="fr-FR" dirty="0" err="1"/>
              <a:t>Going</a:t>
            </a:r>
            <a:r>
              <a:rPr lang="fr-FR" dirty="0"/>
              <a:t> </a:t>
            </a:r>
            <a:r>
              <a:rPr lang="fr-FR" dirty="0" err="1"/>
              <a:t>from</a:t>
            </a:r>
            <a:r>
              <a:rPr lang="fr-FR" dirty="0"/>
              <a:t> maths to code</a:t>
            </a:r>
          </a:p>
        </p:txBody>
      </p:sp>
      <p:sp>
        <p:nvSpPr>
          <p:cNvPr id="12" name="ZoneTexte 11"/>
          <p:cNvSpPr txBox="1"/>
          <p:nvPr/>
        </p:nvSpPr>
        <p:spPr>
          <a:xfrm>
            <a:off x="1080422" y="1529071"/>
            <a:ext cx="10557396" cy="830997"/>
          </a:xfrm>
          <a:prstGeom prst="rect">
            <a:avLst/>
          </a:prstGeom>
          <a:noFill/>
        </p:spPr>
        <p:txBody>
          <a:bodyPr wrap="square" rtlCol="0">
            <a:spAutoFit/>
          </a:bodyPr>
          <a:lstStyle/>
          <a:p>
            <a:r>
              <a:rPr lang="en-US" sz="2400" dirty="0">
                <a:latin typeface="+mj-lt"/>
              </a:rPr>
              <a:t>Pang Wei </a:t>
            </a:r>
            <a:r>
              <a:rPr lang="en-US" sz="2400" dirty="0" err="1">
                <a:latin typeface="+mj-lt"/>
              </a:rPr>
              <a:t>Koh</a:t>
            </a:r>
            <a:r>
              <a:rPr lang="en-US" sz="2400" dirty="0">
                <a:latin typeface="+mj-lt"/>
              </a:rPr>
              <a:t> and Percy Liang, Understanding black-box predictions via influence functions, 2017, </a:t>
            </a:r>
            <a:r>
              <a:rPr lang="en-US" sz="2400" dirty="0">
                <a:latin typeface="+mj-lt"/>
                <a:hlinkClick r:id="rId3"/>
              </a:rPr>
              <a:t>https://arxiv.org/abs/1703.04730</a:t>
            </a:r>
            <a:endParaRPr lang="fr-FR" sz="2400" dirty="0">
              <a:latin typeface="+mj-lt"/>
            </a:endParaRPr>
          </a:p>
        </p:txBody>
      </p:sp>
      <p:sp>
        <p:nvSpPr>
          <p:cNvPr id="3" name="ZoneTexte 2"/>
          <p:cNvSpPr txBox="1"/>
          <p:nvPr/>
        </p:nvSpPr>
        <p:spPr>
          <a:xfrm>
            <a:off x="1080422" y="2537052"/>
            <a:ext cx="10657907" cy="1800493"/>
          </a:xfrm>
          <a:prstGeom prst="rect">
            <a:avLst/>
          </a:prstGeom>
          <a:noFill/>
        </p:spPr>
        <p:txBody>
          <a:bodyPr wrap="square" rtlCol="0">
            <a:spAutoFit/>
          </a:bodyPr>
          <a:lstStyle/>
          <a:p>
            <a:pPr marL="285750" indent="-285750">
              <a:spcBef>
                <a:spcPts val="600"/>
              </a:spcBef>
              <a:buFont typeface="Wingdings" panose="05000000000000000000" pitchFamily="2" charset="2"/>
              <a:buChar char="ü"/>
            </a:pPr>
            <a:r>
              <a:rPr lang="fr-FR" dirty="0" err="1">
                <a:latin typeface="+mj-lt"/>
              </a:rPr>
              <a:t>Pang</a:t>
            </a:r>
            <a:r>
              <a:rPr lang="fr-FR" dirty="0">
                <a:latin typeface="+mj-lt"/>
              </a:rPr>
              <a:t> Wei </a:t>
            </a:r>
            <a:r>
              <a:rPr lang="fr-FR" dirty="0" err="1">
                <a:latin typeface="+mj-lt"/>
              </a:rPr>
              <a:t>Koh</a:t>
            </a:r>
            <a:r>
              <a:rPr lang="fr-FR" dirty="0">
                <a:latin typeface="+mj-lt"/>
              </a:rPr>
              <a:t>, Kai-</a:t>
            </a:r>
            <a:r>
              <a:rPr lang="fr-FR" dirty="0" err="1">
                <a:latin typeface="+mj-lt"/>
              </a:rPr>
              <a:t>Siang</a:t>
            </a:r>
            <a:r>
              <a:rPr lang="fr-FR" dirty="0">
                <a:latin typeface="+mj-lt"/>
              </a:rPr>
              <a:t> Ang, Hubert H. K. </a:t>
            </a:r>
            <a:r>
              <a:rPr lang="fr-FR" dirty="0" err="1">
                <a:latin typeface="+mj-lt"/>
              </a:rPr>
              <a:t>Teo</a:t>
            </a:r>
            <a:r>
              <a:rPr lang="fr-FR" dirty="0">
                <a:latin typeface="+mj-lt"/>
              </a:rPr>
              <a:t>, Percy Liang. </a:t>
            </a:r>
            <a:r>
              <a:rPr lang="en-US" dirty="0">
                <a:latin typeface="+mj-lt"/>
              </a:rPr>
              <a:t>On the Accuracy of Influence Functions for Measuring Group Effects</a:t>
            </a:r>
            <a:r>
              <a:rPr lang="fr-FR" dirty="0">
                <a:latin typeface="+mj-lt"/>
              </a:rPr>
              <a:t>, 2019, </a:t>
            </a:r>
            <a:r>
              <a:rPr lang="fr-FR" dirty="0">
                <a:latin typeface="+mj-lt"/>
                <a:hlinkClick r:id="rId4"/>
              </a:rPr>
              <a:t>https://arxiv.org/abs/1905.13289</a:t>
            </a:r>
            <a:endParaRPr lang="fr-FR" dirty="0">
              <a:latin typeface="+mj-lt"/>
            </a:endParaRPr>
          </a:p>
          <a:p>
            <a:pPr marL="742950" lvl="1" indent="-285750">
              <a:spcBef>
                <a:spcPts val="600"/>
              </a:spcBef>
              <a:buFont typeface="Wingdings" panose="05000000000000000000" pitchFamily="2" charset="2"/>
              <a:buChar char="Ø"/>
            </a:pPr>
            <a:r>
              <a:rPr lang="fr-FR" sz="1600" dirty="0"/>
              <a:t>Propose a </a:t>
            </a:r>
            <a:r>
              <a:rPr lang="fr-FR" sz="1600" dirty="0" err="1"/>
              <a:t>way</a:t>
            </a:r>
            <a:r>
              <a:rPr lang="fr-FR" sz="1600" dirty="0"/>
              <a:t> to </a:t>
            </a:r>
            <a:r>
              <a:rPr lang="fr-FR" sz="1600" dirty="0" err="1"/>
              <a:t>measure</a:t>
            </a:r>
            <a:r>
              <a:rPr lang="fr-FR" sz="1600" dirty="0"/>
              <a:t> the influence of </a:t>
            </a:r>
            <a:r>
              <a:rPr lang="fr-FR" sz="1600" dirty="0" err="1">
                <a:solidFill>
                  <a:schemeClr val="accent1"/>
                </a:solidFill>
              </a:rPr>
              <a:t>removing</a:t>
            </a:r>
            <a:r>
              <a:rPr lang="fr-FR" sz="1600" dirty="0">
                <a:solidFill>
                  <a:schemeClr val="accent1"/>
                </a:solidFill>
              </a:rPr>
              <a:t> « group » </a:t>
            </a:r>
            <a:r>
              <a:rPr lang="fr-FR" sz="1600" dirty="0"/>
              <a:t>of data points</a:t>
            </a:r>
          </a:p>
          <a:p>
            <a:br>
              <a:rPr lang="fr-FR" dirty="0"/>
            </a:br>
            <a:endParaRPr lang="fr-FR" dirty="0"/>
          </a:p>
          <a:p>
            <a:pPr algn="just"/>
            <a:endParaRPr lang="fr-FR" dirty="0"/>
          </a:p>
        </p:txBody>
      </p:sp>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l="5779" t="15686" r="5719" b="15588"/>
          <a:stretch/>
        </p:blipFill>
        <p:spPr>
          <a:xfrm>
            <a:off x="2452982" y="3794600"/>
            <a:ext cx="7286037" cy="2056943"/>
          </a:xfrm>
          <a:prstGeom prst="rect">
            <a:avLst/>
          </a:prstGeom>
        </p:spPr>
      </p:pic>
    </p:spTree>
    <p:extLst>
      <p:ext uri="{BB962C8B-B14F-4D97-AF65-F5344CB8AC3E}">
        <p14:creationId xmlns:p14="http://schemas.microsoft.com/office/powerpoint/2010/main" val="3179867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25</a:t>
            </a:fld>
            <a:endParaRPr lang="fr-FR"/>
          </a:p>
        </p:txBody>
      </p:sp>
      <p:sp>
        <p:nvSpPr>
          <p:cNvPr id="7" name="Titre 6"/>
          <p:cNvSpPr>
            <a:spLocks noGrp="1"/>
          </p:cNvSpPr>
          <p:nvPr>
            <p:ph type="title"/>
          </p:nvPr>
        </p:nvSpPr>
        <p:spPr/>
        <p:txBody>
          <a:bodyPr/>
          <a:lstStyle/>
          <a:p>
            <a:r>
              <a:rPr lang="fr-FR" dirty="0" err="1"/>
              <a:t>Demonstration</a:t>
            </a:r>
            <a:endParaRPr lang="fr-FR" dirty="0"/>
          </a:p>
        </p:txBody>
      </p:sp>
      <p:sp>
        <p:nvSpPr>
          <p:cNvPr id="2" name="Espace réservé du contenu 1"/>
          <p:cNvSpPr>
            <a:spLocks noGrp="1"/>
          </p:cNvSpPr>
          <p:nvPr>
            <p:ph sz="half" idx="2"/>
          </p:nvPr>
        </p:nvSpPr>
        <p:spPr>
          <a:xfrm>
            <a:off x="4751759" y="3233477"/>
            <a:ext cx="2688483" cy="391046"/>
          </a:xfrm>
        </p:spPr>
        <p:txBody>
          <a:bodyPr>
            <a:normAutofit fontScale="92500" lnSpcReduction="20000"/>
          </a:bodyPr>
          <a:lstStyle/>
          <a:p>
            <a:r>
              <a:rPr lang="fr-FR" dirty="0" err="1"/>
              <a:t>Demonstration</a:t>
            </a:r>
            <a:endParaRPr lang="fr-FR" dirty="0"/>
          </a:p>
        </p:txBody>
      </p:sp>
    </p:spTree>
    <p:extLst>
      <p:ext uri="{BB962C8B-B14F-4D97-AF65-F5344CB8AC3E}">
        <p14:creationId xmlns:p14="http://schemas.microsoft.com/office/powerpoint/2010/main" val="1318723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26</a:t>
            </a:fld>
            <a:endParaRPr lang="fr-FR"/>
          </a:p>
        </p:txBody>
      </p:sp>
      <p:sp>
        <p:nvSpPr>
          <p:cNvPr id="7" name="Titre 6"/>
          <p:cNvSpPr>
            <a:spLocks noGrp="1"/>
          </p:cNvSpPr>
          <p:nvPr>
            <p:ph type="title"/>
          </p:nvPr>
        </p:nvSpPr>
        <p:spPr/>
        <p:txBody>
          <a:bodyPr/>
          <a:lstStyle/>
          <a:p>
            <a:r>
              <a:rPr lang="fr-FR" dirty="0"/>
              <a:t>Perspectives</a:t>
            </a:r>
          </a:p>
        </p:txBody>
      </p:sp>
      <p:sp>
        <p:nvSpPr>
          <p:cNvPr id="8" name="Espace réservé du contenu 1"/>
          <p:cNvSpPr>
            <a:spLocks noGrp="1"/>
          </p:cNvSpPr>
          <p:nvPr>
            <p:ph sz="half" idx="2"/>
          </p:nvPr>
        </p:nvSpPr>
        <p:spPr>
          <a:xfrm>
            <a:off x="1791134" y="1257231"/>
            <a:ext cx="8618248" cy="4895748"/>
          </a:xfrm>
        </p:spPr>
        <p:txBody>
          <a:bodyPr/>
          <a:lstStyle/>
          <a:p>
            <a:pPr>
              <a:lnSpc>
                <a:spcPct val="150000"/>
              </a:lnSpc>
              <a:buFont typeface="Wingdings" panose="05000000000000000000" pitchFamily="2" charset="2"/>
              <a:buChar char="q"/>
            </a:pPr>
            <a:r>
              <a:rPr lang="fr-FR" dirty="0">
                <a:solidFill>
                  <a:schemeClr val="accent1"/>
                </a:solidFill>
              </a:rPr>
              <a:t> </a:t>
            </a:r>
            <a:r>
              <a:rPr lang="fr-FR" dirty="0" err="1">
                <a:solidFill>
                  <a:schemeClr val="accent1"/>
                </a:solidFill>
              </a:rPr>
              <a:t>Integrate</a:t>
            </a:r>
            <a:r>
              <a:rPr lang="fr-FR" dirty="0">
                <a:solidFill>
                  <a:schemeClr val="accent1"/>
                </a:solidFill>
              </a:rPr>
              <a:t> </a:t>
            </a:r>
            <a:r>
              <a:rPr lang="fr-FR" dirty="0" err="1">
                <a:solidFill>
                  <a:schemeClr val="accent1"/>
                </a:solidFill>
              </a:rPr>
              <a:t>newest</a:t>
            </a:r>
            <a:r>
              <a:rPr lang="fr-FR" dirty="0">
                <a:solidFill>
                  <a:schemeClr val="accent1"/>
                </a:solidFill>
              </a:rPr>
              <a:t> </a:t>
            </a:r>
            <a:r>
              <a:rPr lang="fr-FR" dirty="0" err="1">
                <a:solidFill>
                  <a:schemeClr val="accent1"/>
                </a:solidFill>
              </a:rPr>
              <a:t>methods</a:t>
            </a:r>
            <a:endParaRPr lang="fr-FR" dirty="0">
              <a:solidFill>
                <a:schemeClr val="accent1"/>
              </a:solidFill>
            </a:endParaRPr>
          </a:p>
          <a:p>
            <a:pPr>
              <a:lnSpc>
                <a:spcPct val="150000"/>
              </a:lnSpc>
              <a:buFont typeface="Wingdings" panose="05000000000000000000" pitchFamily="2" charset="2"/>
              <a:buChar char="q"/>
            </a:pPr>
            <a:r>
              <a:rPr lang="fr-FR" dirty="0">
                <a:solidFill>
                  <a:schemeClr val="accent1"/>
                </a:solidFill>
              </a:rPr>
              <a:t> Benchmark</a:t>
            </a:r>
          </a:p>
          <a:p>
            <a:pPr>
              <a:lnSpc>
                <a:spcPct val="150000"/>
              </a:lnSpc>
              <a:buFont typeface="Wingdings" panose="05000000000000000000" pitchFamily="2" charset="2"/>
              <a:buChar char="q"/>
            </a:pPr>
            <a:r>
              <a:rPr lang="fr-FR" dirty="0">
                <a:solidFill>
                  <a:schemeClr val="accent1"/>
                </a:solidFill>
              </a:rPr>
              <a:t> </a:t>
            </a:r>
            <a:r>
              <a:rPr lang="fr-FR" dirty="0" err="1">
                <a:solidFill>
                  <a:schemeClr val="accent1"/>
                </a:solidFill>
              </a:rPr>
              <a:t>Develop</a:t>
            </a:r>
            <a:r>
              <a:rPr lang="fr-FR" dirty="0">
                <a:solidFill>
                  <a:schemeClr val="accent1"/>
                </a:solidFill>
              </a:rPr>
              <a:t> </a:t>
            </a:r>
            <a:r>
              <a:rPr lang="fr-FR" dirty="0" err="1">
                <a:solidFill>
                  <a:schemeClr val="accent1"/>
                </a:solidFill>
              </a:rPr>
              <a:t>Example-based</a:t>
            </a:r>
            <a:r>
              <a:rPr lang="fr-FR" dirty="0">
                <a:solidFill>
                  <a:schemeClr val="accent1"/>
                </a:solidFill>
              </a:rPr>
              <a:t> XAI</a:t>
            </a:r>
          </a:p>
          <a:p>
            <a:pPr>
              <a:lnSpc>
                <a:spcPct val="150000"/>
              </a:lnSpc>
              <a:buFont typeface="Wingdings" panose="05000000000000000000" pitchFamily="2" charset="2"/>
              <a:buChar char="q"/>
            </a:pPr>
            <a:r>
              <a:rPr lang="fr-FR" dirty="0">
                <a:solidFill>
                  <a:schemeClr val="accent1"/>
                </a:solidFill>
              </a:rPr>
              <a:t> </a:t>
            </a:r>
            <a:r>
              <a:rPr lang="fr-FR" dirty="0" err="1">
                <a:solidFill>
                  <a:schemeClr val="accent1"/>
                </a:solidFill>
              </a:rPr>
              <a:t>Uncertainty</a:t>
            </a:r>
            <a:r>
              <a:rPr lang="fr-FR" dirty="0">
                <a:solidFill>
                  <a:schemeClr val="accent1"/>
                </a:solidFill>
              </a:rPr>
              <a:t> Estimation</a:t>
            </a:r>
          </a:p>
          <a:p>
            <a:pPr>
              <a:lnSpc>
                <a:spcPct val="150000"/>
              </a:lnSpc>
              <a:buFont typeface="Wingdings" panose="05000000000000000000" pitchFamily="2" charset="2"/>
              <a:buChar char="q"/>
            </a:pPr>
            <a:r>
              <a:rPr lang="fr-FR" dirty="0">
                <a:solidFill>
                  <a:schemeClr val="accent1"/>
                </a:solidFill>
              </a:rPr>
              <a:t> </a:t>
            </a:r>
            <a:r>
              <a:rPr lang="fr-FR" dirty="0" err="1">
                <a:solidFill>
                  <a:schemeClr val="accent1"/>
                </a:solidFill>
              </a:rPr>
              <a:t>Evaluate</a:t>
            </a:r>
            <a:r>
              <a:rPr lang="fr-FR" dirty="0">
                <a:solidFill>
                  <a:schemeClr val="accent1"/>
                </a:solidFill>
              </a:rPr>
              <a:t> approximations</a:t>
            </a:r>
          </a:p>
          <a:p>
            <a:pPr>
              <a:lnSpc>
                <a:spcPct val="150000"/>
              </a:lnSpc>
              <a:buFont typeface="Wingdings" panose="05000000000000000000" pitchFamily="2" charset="2"/>
              <a:buChar char="q"/>
            </a:pPr>
            <a:r>
              <a:rPr lang="fr-FR" dirty="0">
                <a:solidFill>
                  <a:schemeClr val="accent1"/>
                </a:solidFill>
              </a:rPr>
              <a:t> </a:t>
            </a:r>
            <a:r>
              <a:rPr lang="fr-FR" dirty="0" err="1">
                <a:solidFill>
                  <a:schemeClr val="accent1"/>
                </a:solidFill>
              </a:rPr>
              <a:t>Extend</a:t>
            </a:r>
            <a:r>
              <a:rPr lang="fr-FR" dirty="0">
                <a:solidFill>
                  <a:schemeClr val="accent1"/>
                </a:solidFill>
              </a:rPr>
              <a:t> to </a:t>
            </a:r>
            <a:r>
              <a:rPr lang="fr-FR" dirty="0" err="1">
                <a:solidFill>
                  <a:schemeClr val="accent1"/>
                </a:solidFill>
              </a:rPr>
              <a:t>other</a:t>
            </a:r>
            <a:r>
              <a:rPr lang="fr-FR" dirty="0">
                <a:solidFill>
                  <a:schemeClr val="accent1"/>
                </a:solidFill>
              </a:rPr>
              <a:t> </a:t>
            </a:r>
            <a:r>
              <a:rPr lang="fr-FR" dirty="0" err="1">
                <a:solidFill>
                  <a:schemeClr val="accent1"/>
                </a:solidFill>
              </a:rPr>
              <a:t>UCs</a:t>
            </a:r>
            <a:endParaRPr lang="fr-FR" dirty="0">
              <a:solidFill>
                <a:schemeClr val="accent1"/>
              </a:solidFill>
            </a:endParaRPr>
          </a:p>
        </p:txBody>
      </p:sp>
    </p:spTree>
    <p:extLst>
      <p:ext uri="{BB962C8B-B14F-4D97-AF65-F5344CB8AC3E}">
        <p14:creationId xmlns:p14="http://schemas.microsoft.com/office/powerpoint/2010/main" val="272599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Thank</a:t>
            </a:r>
            <a:r>
              <a:rPr lang="fr-FR" dirty="0"/>
              <a:t> </a:t>
            </a:r>
            <a:r>
              <a:rPr lang="fr-FR" dirty="0" err="1"/>
              <a:t>you</a:t>
            </a:r>
            <a:r>
              <a:rPr lang="fr-FR" dirty="0"/>
              <a:t> for </a:t>
            </a:r>
            <a:r>
              <a:rPr lang="fr-FR" dirty="0" err="1"/>
              <a:t>your</a:t>
            </a:r>
            <a:r>
              <a:rPr lang="fr-FR" dirty="0"/>
              <a:t> attention!</a:t>
            </a:r>
          </a:p>
        </p:txBody>
      </p:sp>
      <p:sp>
        <p:nvSpPr>
          <p:cNvPr id="3" name="Espace réservé du texte 2"/>
          <p:cNvSpPr>
            <a:spLocks noGrp="1"/>
          </p:cNvSpPr>
          <p:nvPr>
            <p:ph type="body" idx="1"/>
          </p:nvPr>
        </p:nvSpPr>
        <p:spPr/>
        <p:txBody>
          <a:bodyPr/>
          <a:lstStyle/>
          <a:p>
            <a:r>
              <a:rPr lang="fr-FR" dirty="0" err="1"/>
              <a:t>Any</a:t>
            </a:r>
            <a:r>
              <a:rPr lang="fr-FR" dirty="0"/>
              <a:t> questions </a:t>
            </a:r>
            <a:r>
              <a:rPr lang="fr-FR" dirty="0" err="1"/>
              <a:t>left</a:t>
            </a:r>
            <a:r>
              <a:rPr lang="fr-FR" dirty="0"/>
              <a:t>?</a:t>
            </a:r>
          </a:p>
        </p:txBody>
      </p:sp>
      <p:sp>
        <p:nvSpPr>
          <p:cNvPr id="4" name="Espace réservé de la date 3"/>
          <p:cNvSpPr>
            <a:spLocks noGrp="1"/>
          </p:cNvSpPr>
          <p:nvPr>
            <p:ph type="dt" sz="half" idx="10"/>
          </p:nvPr>
        </p:nvSpPr>
        <p:spPr/>
        <p:txBody>
          <a:bodyPr/>
          <a:lstStyle/>
          <a:p>
            <a:fld id="{139C051D-EA8B-431D-B792-213C1633B08E}"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27</a:t>
            </a:fld>
            <a:endParaRPr lang="fr-FR"/>
          </a:p>
        </p:txBody>
      </p:sp>
    </p:spTree>
    <p:extLst>
      <p:ext uri="{BB962C8B-B14F-4D97-AF65-F5344CB8AC3E}">
        <p14:creationId xmlns:p14="http://schemas.microsoft.com/office/powerpoint/2010/main" val="14039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1068191" y="1564448"/>
            <a:ext cx="10095346" cy="691793"/>
          </a:xfrm>
        </p:spPr>
        <p:txBody>
          <a:bodyPr/>
          <a:lstStyle/>
          <a:p>
            <a:pPr marL="0" indent="0">
              <a:buNone/>
            </a:pPr>
            <a:r>
              <a:rPr lang="fr-FR" b="1" dirty="0" err="1">
                <a:solidFill>
                  <a:schemeClr val="accent1"/>
                </a:solidFill>
              </a:rPr>
              <a:t>What</a:t>
            </a:r>
            <a:r>
              <a:rPr lang="fr-FR" b="1" dirty="0">
                <a:solidFill>
                  <a:schemeClr val="accent1"/>
                </a:solidFill>
              </a:rPr>
              <a:t> </a:t>
            </a:r>
            <a:r>
              <a:rPr lang="fr-FR" b="1" dirty="0" err="1">
                <a:solidFill>
                  <a:schemeClr val="accent1"/>
                </a:solidFill>
              </a:rPr>
              <a:t>is</a:t>
            </a:r>
            <a:r>
              <a:rPr lang="fr-FR" b="1" dirty="0">
                <a:solidFill>
                  <a:schemeClr val="accent1"/>
                </a:solidFill>
              </a:rPr>
              <a:t> Influence </a:t>
            </a:r>
            <a:r>
              <a:rPr lang="fr-FR" b="1" dirty="0" err="1">
                <a:solidFill>
                  <a:schemeClr val="accent1"/>
                </a:solidFill>
              </a:rPr>
              <a:t>Function</a:t>
            </a:r>
            <a:r>
              <a:rPr lang="fr-FR" b="1" dirty="0">
                <a:solidFill>
                  <a:schemeClr val="accent1"/>
                </a:solidFill>
              </a:rPr>
              <a:t>?</a:t>
            </a:r>
          </a:p>
        </p:txBody>
      </p:sp>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3</a:t>
            </a:fld>
            <a:endParaRPr lang="fr-FR"/>
          </a:p>
        </p:txBody>
      </p:sp>
      <p:sp>
        <p:nvSpPr>
          <p:cNvPr id="7" name="Titre 6"/>
          <p:cNvSpPr>
            <a:spLocks noGrp="1"/>
          </p:cNvSpPr>
          <p:nvPr>
            <p:ph type="title"/>
          </p:nvPr>
        </p:nvSpPr>
        <p:spPr/>
        <p:txBody>
          <a:bodyPr/>
          <a:lstStyle/>
          <a:p>
            <a:r>
              <a:rPr lang="fr-FR" dirty="0"/>
              <a:t>Introduction to Influence </a:t>
            </a:r>
            <a:r>
              <a:rPr lang="fr-FR" dirty="0" err="1"/>
              <a:t>Function</a:t>
            </a:r>
            <a:endParaRPr lang="fr-FR" dirty="0"/>
          </a:p>
        </p:txBody>
      </p:sp>
      <p:sp>
        <p:nvSpPr>
          <p:cNvPr id="3" name="ZoneTexte 2"/>
          <p:cNvSpPr txBox="1"/>
          <p:nvPr/>
        </p:nvSpPr>
        <p:spPr>
          <a:xfrm>
            <a:off x="1280813" y="2458505"/>
            <a:ext cx="9670101" cy="1938992"/>
          </a:xfrm>
          <a:prstGeom prst="rect">
            <a:avLst/>
          </a:prstGeom>
          <a:noFill/>
        </p:spPr>
        <p:txBody>
          <a:bodyPr wrap="square" rtlCol="0">
            <a:spAutoFit/>
          </a:bodyPr>
          <a:lstStyle/>
          <a:p>
            <a:pPr algn="just"/>
            <a:r>
              <a:rPr lang="en-US" sz="2400" dirty="0"/>
              <a:t>“The influence curve is essentially the first derivative of an estimator, viewed as functional, at some distribution (in an infinite-dimensional space), and it is shown how it can be used not only to derive asymptotic variances, but also to study several local robustness properties which are defined and intuitively interpreted.”</a:t>
            </a:r>
            <a:endParaRPr lang="fr-FR" sz="2400" dirty="0"/>
          </a:p>
        </p:txBody>
      </p:sp>
      <p:sp>
        <p:nvSpPr>
          <p:cNvPr id="8" name="ZoneTexte 7"/>
          <p:cNvSpPr txBox="1"/>
          <p:nvPr/>
        </p:nvSpPr>
        <p:spPr>
          <a:xfrm>
            <a:off x="2467256" y="4599761"/>
            <a:ext cx="8797719" cy="646331"/>
          </a:xfrm>
          <a:prstGeom prst="rect">
            <a:avLst/>
          </a:prstGeom>
          <a:noFill/>
        </p:spPr>
        <p:txBody>
          <a:bodyPr wrap="square" rtlCol="0">
            <a:spAutoFit/>
          </a:bodyPr>
          <a:lstStyle/>
          <a:p>
            <a:r>
              <a:rPr lang="en-US" dirty="0"/>
              <a:t>Ref. Frank R. </a:t>
            </a:r>
            <a:r>
              <a:rPr lang="en-US" dirty="0" err="1"/>
              <a:t>Hampel</a:t>
            </a:r>
            <a:r>
              <a:rPr lang="en-US" dirty="0"/>
              <a:t>. The influence curve and its role in robust estimation. Journal of the American Statistical Association, 1974, </a:t>
            </a:r>
            <a:r>
              <a:rPr lang="en-US" dirty="0">
                <a:hlinkClick r:id="rId2"/>
              </a:rPr>
              <a:t>http://www.jstor.org/stable/2285666</a:t>
            </a:r>
            <a:endParaRPr lang="fr-FR" dirty="0"/>
          </a:p>
        </p:txBody>
      </p:sp>
    </p:spTree>
    <p:extLst>
      <p:ext uri="{BB962C8B-B14F-4D97-AF65-F5344CB8AC3E}">
        <p14:creationId xmlns:p14="http://schemas.microsoft.com/office/powerpoint/2010/main" val="315561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1068191" y="1564448"/>
            <a:ext cx="10095346" cy="691793"/>
          </a:xfrm>
        </p:spPr>
        <p:txBody>
          <a:bodyPr/>
          <a:lstStyle/>
          <a:p>
            <a:pPr marL="0" indent="0">
              <a:buNone/>
            </a:pPr>
            <a:r>
              <a:rPr lang="fr-FR" b="1" dirty="0" err="1">
                <a:solidFill>
                  <a:schemeClr val="accent1"/>
                </a:solidFill>
              </a:rPr>
              <a:t>What</a:t>
            </a:r>
            <a:r>
              <a:rPr lang="fr-FR" b="1" dirty="0">
                <a:solidFill>
                  <a:schemeClr val="accent1"/>
                </a:solidFill>
              </a:rPr>
              <a:t> </a:t>
            </a:r>
            <a:r>
              <a:rPr lang="fr-FR" b="1" dirty="0" err="1">
                <a:solidFill>
                  <a:schemeClr val="accent1"/>
                </a:solidFill>
              </a:rPr>
              <a:t>is</a:t>
            </a:r>
            <a:r>
              <a:rPr lang="fr-FR" b="1" dirty="0">
                <a:solidFill>
                  <a:schemeClr val="accent1"/>
                </a:solidFill>
              </a:rPr>
              <a:t> Influence </a:t>
            </a:r>
            <a:r>
              <a:rPr lang="fr-FR" b="1" dirty="0" err="1">
                <a:solidFill>
                  <a:schemeClr val="accent1"/>
                </a:solidFill>
              </a:rPr>
              <a:t>Function</a:t>
            </a:r>
            <a:r>
              <a:rPr lang="fr-FR" b="1" dirty="0">
                <a:solidFill>
                  <a:schemeClr val="accent1"/>
                </a:solidFill>
              </a:rPr>
              <a:t> ? (</a:t>
            </a:r>
            <a:r>
              <a:rPr lang="fr-FR" b="1" dirty="0" err="1">
                <a:solidFill>
                  <a:schemeClr val="accent1"/>
                </a:solidFill>
              </a:rPr>
              <a:t>Easy</a:t>
            </a:r>
            <a:r>
              <a:rPr lang="fr-FR" b="1" dirty="0">
                <a:solidFill>
                  <a:schemeClr val="accent1"/>
                </a:solidFill>
              </a:rPr>
              <a:t> version)</a:t>
            </a:r>
          </a:p>
        </p:txBody>
      </p:sp>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4</a:t>
            </a:fld>
            <a:endParaRPr lang="fr-FR"/>
          </a:p>
        </p:txBody>
      </p:sp>
      <p:sp>
        <p:nvSpPr>
          <p:cNvPr id="7" name="Titre 6"/>
          <p:cNvSpPr>
            <a:spLocks noGrp="1"/>
          </p:cNvSpPr>
          <p:nvPr>
            <p:ph type="title"/>
          </p:nvPr>
        </p:nvSpPr>
        <p:spPr/>
        <p:txBody>
          <a:bodyPr/>
          <a:lstStyle/>
          <a:p>
            <a:r>
              <a:rPr lang="fr-FR" dirty="0"/>
              <a:t>Introduction to Influence </a:t>
            </a:r>
            <a:r>
              <a:rPr lang="fr-FR" dirty="0" err="1"/>
              <a:t>Function</a:t>
            </a:r>
            <a:endParaRPr lang="fr-FR" dirty="0"/>
          </a:p>
        </p:txBody>
      </p:sp>
      <p:sp>
        <p:nvSpPr>
          <p:cNvPr id="9" name="ZoneTexte 8"/>
          <p:cNvSpPr txBox="1"/>
          <p:nvPr/>
        </p:nvSpPr>
        <p:spPr>
          <a:xfrm>
            <a:off x="1280813" y="2634477"/>
            <a:ext cx="9670101" cy="1569660"/>
          </a:xfrm>
          <a:prstGeom prst="rect">
            <a:avLst/>
          </a:prstGeom>
          <a:noFill/>
        </p:spPr>
        <p:txBody>
          <a:bodyPr wrap="square" rtlCol="0">
            <a:spAutoFit/>
          </a:bodyPr>
          <a:lstStyle/>
          <a:p>
            <a:pPr algn="just"/>
            <a:r>
              <a:rPr lang="en-US" sz="2400" dirty="0"/>
              <a:t>“Given a data point, a model, and the rest of the data that went into creating the model, the Influence Function measures how much of a positive or negative impact did the data have on the model’s current state”</a:t>
            </a:r>
            <a:endParaRPr lang="fr-FR" sz="2400" dirty="0"/>
          </a:p>
        </p:txBody>
      </p:sp>
      <p:sp>
        <p:nvSpPr>
          <p:cNvPr id="11" name="ZoneTexte 10"/>
          <p:cNvSpPr txBox="1"/>
          <p:nvPr/>
        </p:nvSpPr>
        <p:spPr>
          <a:xfrm>
            <a:off x="8434961" y="4406401"/>
            <a:ext cx="2515953" cy="369332"/>
          </a:xfrm>
          <a:prstGeom prst="rect">
            <a:avLst/>
          </a:prstGeom>
          <a:noFill/>
        </p:spPr>
        <p:txBody>
          <a:bodyPr wrap="square" rtlCol="0">
            <a:spAutoFit/>
          </a:bodyPr>
          <a:lstStyle/>
          <a:p>
            <a:r>
              <a:rPr lang="en-US" dirty="0"/>
              <a:t>Adapted from this </a:t>
            </a:r>
            <a:r>
              <a:rPr lang="en-US" dirty="0">
                <a:hlinkClick r:id="rId2"/>
              </a:rPr>
              <a:t>blog</a:t>
            </a:r>
            <a:endParaRPr lang="fr-FR" dirty="0"/>
          </a:p>
        </p:txBody>
      </p:sp>
    </p:spTree>
    <p:extLst>
      <p:ext uri="{BB962C8B-B14F-4D97-AF65-F5344CB8AC3E}">
        <p14:creationId xmlns:p14="http://schemas.microsoft.com/office/powerpoint/2010/main" val="3935054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1068191" y="1564448"/>
            <a:ext cx="10095346" cy="691793"/>
          </a:xfrm>
        </p:spPr>
        <p:txBody>
          <a:bodyPr/>
          <a:lstStyle/>
          <a:p>
            <a:pPr marL="0" indent="0">
              <a:buNone/>
            </a:pPr>
            <a:r>
              <a:rPr lang="fr-FR" b="1" dirty="0">
                <a:solidFill>
                  <a:schemeClr val="accent1"/>
                </a:solidFill>
              </a:rPr>
              <a:t>A simple </a:t>
            </a:r>
            <a:r>
              <a:rPr lang="fr-FR" b="1" dirty="0" err="1">
                <a:solidFill>
                  <a:schemeClr val="accent1"/>
                </a:solidFill>
              </a:rPr>
              <a:t>example</a:t>
            </a:r>
            <a:r>
              <a:rPr lang="fr-FR" b="1" dirty="0">
                <a:solidFill>
                  <a:schemeClr val="accent1"/>
                </a:solidFill>
              </a:rPr>
              <a:t>: </a:t>
            </a:r>
            <a:r>
              <a:rPr lang="fr-FR" b="1" dirty="0" err="1">
                <a:solidFill>
                  <a:schemeClr val="accent1"/>
                </a:solidFill>
              </a:rPr>
              <a:t>Cook’s</a:t>
            </a:r>
            <a:r>
              <a:rPr lang="fr-FR" b="1" dirty="0">
                <a:solidFill>
                  <a:schemeClr val="accent1"/>
                </a:solidFill>
              </a:rPr>
              <a:t> Distance</a:t>
            </a:r>
          </a:p>
        </p:txBody>
      </p:sp>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5</a:t>
            </a:fld>
            <a:endParaRPr lang="fr-FR"/>
          </a:p>
        </p:txBody>
      </p:sp>
      <p:sp>
        <p:nvSpPr>
          <p:cNvPr id="7" name="Titre 6"/>
          <p:cNvSpPr>
            <a:spLocks noGrp="1"/>
          </p:cNvSpPr>
          <p:nvPr>
            <p:ph type="title"/>
          </p:nvPr>
        </p:nvSpPr>
        <p:spPr/>
        <p:txBody>
          <a:bodyPr/>
          <a:lstStyle/>
          <a:p>
            <a:r>
              <a:rPr lang="fr-FR" dirty="0"/>
              <a:t>Introduction to Influence </a:t>
            </a:r>
            <a:r>
              <a:rPr lang="fr-FR" dirty="0" err="1"/>
              <a:t>Function</a:t>
            </a:r>
            <a:endParaRPr lang="fr-FR" dirty="0"/>
          </a:p>
        </p:txBody>
      </p:sp>
      <mc:AlternateContent xmlns:mc="http://schemas.openxmlformats.org/markup-compatibility/2006" xmlns:a14="http://schemas.microsoft.com/office/drawing/2010/main">
        <mc:Choice Requires="a14">
          <p:sp>
            <p:nvSpPr>
              <p:cNvPr id="9" name="ZoneTexte 8"/>
              <p:cNvSpPr txBox="1"/>
              <p:nvPr/>
            </p:nvSpPr>
            <p:spPr>
              <a:xfrm>
                <a:off x="1784004" y="2256241"/>
                <a:ext cx="8647731" cy="2328330"/>
              </a:xfrm>
              <a:prstGeom prst="rect">
                <a:avLst/>
              </a:prstGeom>
              <a:noFill/>
            </p:spPr>
            <p:txBody>
              <a:bodyPr wrap="square" rtlCol="0">
                <a:spAutoFit/>
              </a:bodyPr>
              <a:lstStyle/>
              <a:p>
                <a:pPr algn="just"/>
                <a:r>
                  <a:rPr lang="fr-FR" sz="2400" dirty="0"/>
                  <a:t>We </a:t>
                </a:r>
                <a:r>
                  <a:rPr lang="fr-FR" sz="2400" dirty="0" err="1"/>
                  <a:t>want</a:t>
                </a:r>
                <a:r>
                  <a:rPr lang="fr-FR" sz="2400" dirty="0"/>
                  <a:t> to </a:t>
                </a:r>
                <a:r>
                  <a:rPr lang="fr-FR" sz="2400" dirty="0" err="1"/>
                  <a:t>estimate</a:t>
                </a:r>
                <a:r>
                  <a:rPr lang="fr-FR" sz="2400" dirty="0"/>
                  <a:t> a </a:t>
                </a:r>
                <a:r>
                  <a:rPr lang="fr-FR" sz="2400" dirty="0" err="1"/>
                  <a:t>linear</a:t>
                </a:r>
                <a:r>
                  <a:rPr lang="fr-FR" sz="2400" dirty="0"/>
                  <a:t> model: </a:t>
                </a:r>
                <a14:m>
                  <m:oMath xmlns:m="http://schemas.openxmlformats.org/officeDocument/2006/math">
                    <m:r>
                      <a:rPr lang="fr-FR" sz="2400" b="0" i="1" smtClean="0">
                        <a:solidFill>
                          <a:schemeClr val="accent1"/>
                        </a:solidFill>
                        <a:latin typeface="Cambria Math" panose="02040503050406030204" pitchFamily="18" charset="0"/>
                      </a:rPr>
                      <m:t>𝑌</m:t>
                    </m:r>
                    <m:r>
                      <a:rPr lang="fr-FR" sz="2400" b="0" i="1" smtClean="0">
                        <a:solidFill>
                          <a:schemeClr val="accent1"/>
                        </a:solidFill>
                        <a:latin typeface="Cambria Math" panose="02040503050406030204" pitchFamily="18" charset="0"/>
                      </a:rPr>
                      <m:t>=</m:t>
                    </m:r>
                    <m:r>
                      <a:rPr lang="fr-FR" sz="2400" b="0" i="1" smtClean="0">
                        <a:solidFill>
                          <a:schemeClr val="accent1"/>
                        </a:solidFill>
                        <a:latin typeface="Cambria Math" panose="02040503050406030204" pitchFamily="18" charset="0"/>
                      </a:rPr>
                      <m:t>𝑋</m:t>
                    </m:r>
                    <m:r>
                      <a:rPr lang="fr-FR" sz="2400" b="0" i="1" smtClean="0">
                        <a:solidFill>
                          <a:schemeClr val="accent1"/>
                        </a:solidFill>
                        <a:latin typeface="Cambria Math" panose="02040503050406030204" pitchFamily="18" charset="0"/>
                        <a:ea typeface="Cambria Math" panose="02040503050406030204" pitchFamily="18" charset="0"/>
                      </a:rPr>
                      <m:t>𝛽</m:t>
                    </m:r>
                    <m:r>
                      <a:rPr lang="fr-FR" sz="2400" b="0" i="1" smtClean="0">
                        <a:solidFill>
                          <a:schemeClr val="accent1"/>
                        </a:solidFill>
                        <a:latin typeface="Cambria Math" panose="02040503050406030204" pitchFamily="18" charset="0"/>
                        <a:ea typeface="Cambria Math" panose="02040503050406030204" pitchFamily="18" charset="0"/>
                      </a:rPr>
                      <m:t>+ </m:t>
                    </m:r>
                    <m:r>
                      <a:rPr lang="fr-FR" sz="2400" b="0" i="1" smtClean="0">
                        <a:solidFill>
                          <a:schemeClr val="accent1"/>
                        </a:solidFill>
                        <a:latin typeface="Cambria Math" panose="02040503050406030204" pitchFamily="18" charset="0"/>
                        <a:ea typeface="Cambria Math" panose="02040503050406030204" pitchFamily="18" charset="0"/>
                      </a:rPr>
                      <m:t>𝜀</m:t>
                    </m:r>
                    <m:r>
                      <a:rPr lang="fr-FR" sz="2400" b="0" i="1" smtClean="0">
                        <a:solidFill>
                          <a:schemeClr val="accent1"/>
                        </a:solidFill>
                        <a:latin typeface="Cambria Math" panose="02040503050406030204" pitchFamily="18" charset="0"/>
                        <a:ea typeface="Cambria Math" panose="02040503050406030204" pitchFamily="18" charset="0"/>
                      </a:rPr>
                      <m:t> </m:t>
                    </m:r>
                  </m:oMath>
                </a14:m>
                <a:r>
                  <a:rPr lang="fr-FR" sz="2400" dirty="0">
                    <a:ea typeface="Cambria Math" panose="02040503050406030204" pitchFamily="18" charset="0"/>
                  </a:rPr>
                  <a:t>:</a:t>
                </a:r>
              </a:p>
              <a:p>
                <a:pPr marL="914400" lvl="1" indent="-457200" algn="just">
                  <a:buFont typeface="+mj-lt"/>
                  <a:buAutoNum type="arabicPeriod"/>
                </a:pPr>
                <a14:m>
                  <m:oMath xmlns:m="http://schemas.openxmlformats.org/officeDocument/2006/math">
                    <m:r>
                      <a:rPr lang="fr-FR" sz="2400" i="1" smtClean="0">
                        <a:solidFill>
                          <a:schemeClr val="accent1"/>
                        </a:solidFill>
                        <a:latin typeface="Cambria Math" panose="02040503050406030204" pitchFamily="18" charset="0"/>
                        <a:ea typeface="Cambria Math" panose="02040503050406030204" pitchFamily="18" charset="0"/>
                      </a:rPr>
                      <m:t>𝑠h𝑎𝑝𝑒</m:t>
                    </m:r>
                    <m:d>
                      <m:dPr>
                        <m:ctrlPr>
                          <a:rPr lang="fr-FR" sz="2400" i="1">
                            <a:solidFill>
                              <a:schemeClr val="accent1"/>
                            </a:solidFill>
                            <a:latin typeface="Cambria Math" panose="02040503050406030204" pitchFamily="18" charset="0"/>
                            <a:ea typeface="Cambria Math" panose="02040503050406030204" pitchFamily="18" charset="0"/>
                          </a:rPr>
                        </m:ctrlPr>
                      </m:dPr>
                      <m:e>
                        <m:r>
                          <a:rPr lang="fr-FR" sz="2400" i="1">
                            <a:solidFill>
                              <a:schemeClr val="accent1"/>
                            </a:solidFill>
                            <a:latin typeface="Cambria Math" panose="02040503050406030204" pitchFamily="18" charset="0"/>
                            <a:ea typeface="Cambria Math" panose="02040503050406030204" pitchFamily="18" charset="0"/>
                          </a:rPr>
                          <m:t>𝑌</m:t>
                        </m:r>
                      </m:e>
                    </m:d>
                    <m:r>
                      <a:rPr lang="fr-FR" sz="2400" i="1">
                        <a:solidFill>
                          <a:schemeClr val="accent1"/>
                        </a:solidFill>
                        <a:latin typeface="Cambria Math" panose="02040503050406030204" pitchFamily="18" charset="0"/>
                        <a:ea typeface="Cambria Math" panose="02040503050406030204" pitchFamily="18" charset="0"/>
                      </a:rPr>
                      <m:t>=</m:t>
                    </m:r>
                    <m:r>
                      <a:rPr lang="fr-FR" sz="2400" i="1">
                        <a:solidFill>
                          <a:schemeClr val="accent1"/>
                        </a:solidFill>
                        <a:latin typeface="Cambria Math" panose="02040503050406030204" pitchFamily="18" charset="0"/>
                        <a:ea typeface="Cambria Math" panose="02040503050406030204" pitchFamily="18" charset="0"/>
                      </a:rPr>
                      <m:t>𝑛</m:t>
                    </m:r>
                    <m:r>
                      <a:rPr lang="fr-FR" sz="2400" i="1">
                        <a:solidFill>
                          <a:schemeClr val="accent1"/>
                        </a:solidFill>
                        <a:latin typeface="Cambria Math" panose="02040503050406030204" pitchFamily="18" charset="0"/>
                        <a:ea typeface="Cambria Math" panose="02040503050406030204" pitchFamily="18" charset="0"/>
                      </a:rPr>
                      <m:t> ×1,  </m:t>
                    </m:r>
                    <m:r>
                      <a:rPr lang="fr-FR" sz="2400" b="0" i="1" smtClean="0">
                        <a:solidFill>
                          <a:schemeClr val="accent1"/>
                        </a:solidFill>
                        <a:latin typeface="Cambria Math" panose="02040503050406030204" pitchFamily="18" charset="0"/>
                        <a:ea typeface="Cambria Math" panose="02040503050406030204" pitchFamily="18" charset="0"/>
                      </a:rPr>
                      <m:t>𝑠h𝑎𝑝𝑒</m:t>
                    </m:r>
                    <m:d>
                      <m:dPr>
                        <m:ctrlPr>
                          <a:rPr lang="fr-FR" sz="2400" b="0" i="1" smtClean="0">
                            <a:solidFill>
                              <a:schemeClr val="accent1"/>
                            </a:solidFill>
                            <a:latin typeface="Cambria Math" panose="02040503050406030204" pitchFamily="18" charset="0"/>
                            <a:ea typeface="Cambria Math" panose="02040503050406030204" pitchFamily="18" charset="0"/>
                          </a:rPr>
                        </m:ctrlPr>
                      </m:dPr>
                      <m:e>
                        <m:r>
                          <a:rPr lang="fr-FR" sz="2400" b="0" i="1" smtClean="0">
                            <a:solidFill>
                              <a:schemeClr val="accent1"/>
                            </a:solidFill>
                            <a:latin typeface="Cambria Math" panose="02040503050406030204" pitchFamily="18" charset="0"/>
                            <a:ea typeface="Cambria Math" panose="02040503050406030204" pitchFamily="18" charset="0"/>
                          </a:rPr>
                          <m:t>𝑋</m:t>
                        </m:r>
                      </m:e>
                    </m:d>
                    <m:r>
                      <a:rPr lang="fr-FR" sz="2400" b="0" i="1" smtClean="0">
                        <a:solidFill>
                          <a:schemeClr val="accent1"/>
                        </a:solidFill>
                        <a:latin typeface="Cambria Math" panose="02040503050406030204" pitchFamily="18" charset="0"/>
                        <a:ea typeface="Cambria Math" panose="02040503050406030204" pitchFamily="18" charset="0"/>
                      </a:rPr>
                      <m:t>=</m:t>
                    </m:r>
                    <m:r>
                      <a:rPr lang="fr-FR" sz="2400" b="0" i="1" smtClean="0">
                        <a:solidFill>
                          <a:schemeClr val="accent1"/>
                        </a:solidFill>
                        <a:latin typeface="Cambria Math" panose="02040503050406030204" pitchFamily="18" charset="0"/>
                        <a:ea typeface="Cambria Math" panose="02040503050406030204" pitchFamily="18" charset="0"/>
                      </a:rPr>
                      <m:t>𝑛</m:t>
                    </m:r>
                    <m:r>
                      <a:rPr lang="fr-FR" sz="2400" b="0" i="1" smtClean="0">
                        <a:solidFill>
                          <a:schemeClr val="accent1"/>
                        </a:solidFill>
                        <a:latin typeface="Cambria Math" panose="02040503050406030204" pitchFamily="18" charset="0"/>
                        <a:ea typeface="Cambria Math" panose="02040503050406030204" pitchFamily="18" charset="0"/>
                      </a:rPr>
                      <m:t> ×</m:t>
                    </m:r>
                    <m:r>
                      <a:rPr lang="fr-FR" sz="2400" b="0" i="1" smtClean="0">
                        <a:solidFill>
                          <a:schemeClr val="accent1"/>
                        </a:solidFill>
                        <a:latin typeface="Cambria Math" panose="02040503050406030204" pitchFamily="18" charset="0"/>
                        <a:ea typeface="Cambria Math" panose="02040503050406030204" pitchFamily="18" charset="0"/>
                      </a:rPr>
                      <m:t>𝑝</m:t>
                    </m:r>
                  </m:oMath>
                </a14:m>
                <a:endParaRPr lang="fr-FR" sz="2400" dirty="0">
                  <a:solidFill>
                    <a:schemeClr val="accent1"/>
                  </a:solidFill>
                  <a:ea typeface="Cambria Math" panose="02040503050406030204" pitchFamily="18" charset="0"/>
                </a:endParaRPr>
              </a:p>
              <a:p>
                <a:pPr marL="914400" lvl="1" indent="-457200" algn="just">
                  <a:buFont typeface="+mj-lt"/>
                  <a:buAutoNum type="arabicPeriod"/>
                </a:pPr>
                <a14:m>
                  <m:oMath xmlns:m="http://schemas.openxmlformats.org/officeDocument/2006/math">
                    <m:r>
                      <a:rPr lang="fr-FR" sz="2400" b="0" i="1" smtClean="0">
                        <a:solidFill>
                          <a:schemeClr val="accent1"/>
                        </a:solidFill>
                        <a:latin typeface="Cambria Math" panose="02040503050406030204" pitchFamily="18" charset="0"/>
                        <a:ea typeface="Cambria Math" panose="02040503050406030204" pitchFamily="18" charset="0"/>
                      </a:rPr>
                      <m:t>𝑟𝑎𝑛𝑘</m:t>
                    </m:r>
                    <m:d>
                      <m:dPr>
                        <m:ctrlPr>
                          <a:rPr lang="fr-FR" sz="2400" b="0" i="1" smtClean="0">
                            <a:solidFill>
                              <a:schemeClr val="accent1"/>
                            </a:solidFill>
                            <a:latin typeface="Cambria Math" panose="02040503050406030204" pitchFamily="18" charset="0"/>
                            <a:ea typeface="Cambria Math" panose="02040503050406030204" pitchFamily="18" charset="0"/>
                          </a:rPr>
                        </m:ctrlPr>
                      </m:dPr>
                      <m:e>
                        <m:r>
                          <a:rPr lang="fr-FR" sz="2400" b="0" i="1" smtClean="0">
                            <a:solidFill>
                              <a:schemeClr val="accent1"/>
                            </a:solidFill>
                            <a:latin typeface="Cambria Math" panose="02040503050406030204" pitchFamily="18" charset="0"/>
                            <a:ea typeface="Cambria Math" panose="02040503050406030204" pitchFamily="18" charset="0"/>
                          </a:rPr>
                          <m:t>𝑋</m:t>
                        </m:r>
                      </m:e>
                    </m:d>
                    <m:r>
                      <a:rPr lang="fr-FR" sz="2400" b="0" i="1" smtClean="0">
                        <a:solidFill>
                          <a:schemeClr val="accent1"/>
                        </a:solidFill>
                        <a:latin typeface="Cambria Math" panose="02040503050406030204" pitchFamily="18" charset="0"/>
                        <a:ea typeface="Cambria Math" panose="02040503050406030204" pitchFamily="18" charset="0"/>
                      </a:rPr>
                      <m:t>=</m:t>
                    </m:r>
                    <m:r>
                      <a:rPr lang="fr-FR" sz="2400" b="0" i="1" smtClean="0">
                        <a:solidFill>
                          <a:schemeClr val="accent1"/>
                        </a:solidFill>
                        <a:latin typeface="Cambria Math" panose="02040503050406030204" pitchFamily="18" charset="0"/>
                        <a:ea typeface="Cambria Math" panose="02040503050406030204" pitchFamily="18" charset="0"/>
                      </a:rPr>
                      <m:t>𝑝</m:t>
                    </m:r>
                  </m:oMath>
                </a14:m>
                <a:endParaRPr lang="fr-FR" sz="2400" b="0" dirty="0">
                  <a:solidFill>
                    <a:schemeClr val="accent1"/>
                  </a:solidFill>
                  <a:ea typeface="Cambria Math" panose="02040503050406030204" pitchFamily="18" charset="0"/>
                </a:endParaRPr>
              </a:p>
              <a:p>
                <a:pPr marL="914400" lvl="1" indent="-457200" algn="just">
                  <a:buFont typeface="+mj-lt"/>
                  <a:buAutoNum type="arabicPeriod"/>
                </a:pPr>
                <a14:m>
                  <m:oMath xmlns:m="http://schemas.openxmlformats.org/officeDocument/2006/math">
                    <m:r>
                      <a:rPr lang="fr-FR" sz="2400" b="0" i="1" smtClean="0">
                        <a:solidFill>
                          <a:schemeClr val="accent1"/>
                        </a:solidFill>
                        <a:latin typeface="Cambria Math" panose="02040503050406030204" pitchFamily="18" charset="0"/>
                        <a:ea typeface="Cambria Math" panose="02040503050406030204" pitchFamily="18" charset="0"/>
                      </a:rPr>
                      <m:t>𝐶𝑜𝑣</m:t>
                    </m:r>
                    <m:d>
                      <m:dPr>
                        <m:ctrlPr>
                          <a:rPr lang="fr-FR" sz="2400" b="0" i="1" smtClean="0">
                            <a:solidFill>
                              <a:schemeClr val="accent1"/>
                            </a:solidFill>
                            <a:latin typeface="Cambria Math" panose="02040503050406030204" pitchFamily="18" charset="0"/>
                            <a:ea typeface="Cambria Math" panose="02040503050406030204" pitchFamily="18" charset="0"/>
                          </a:rPr>
                        </m:ctrlPr>
                      </m:dPr>
                      <m:e>
                        <m:r>
                          <a:rPr lang="fr-FR" sz="2400" b="0" i="1" smtClean="0">
                            <a:solidFill>
                              <a:schemeClr val="accent1"/>
                            </a:solidFill>
                            <a:latin typeface="Cambria Math" panose="02040503050406030204" pitchFamily="18" charset="0"/>
                            <a:ea typeface="Cambria Math" panose="02040503050406030204" pitchFamily="18" charset="0"/>
                          </a:rPr>
                          <m:t>𝜀</m:t>
                        </m:r>
                      </m:e>
                    </m:d>
                    <m:r>
                      <a:rPr lang="fr-FR" sz="2400" b="0" i="1" smtClean="0">
                        <a:solidFill>
                          <a:schemeClr val="accent1"/>
                        </a:solidFill>
                        <a:latin typeface="Cambria Math" panose="02040503050406030204" pitchFamily="18" charset="0"/>
                        <a:ea typeface="Cambria Math" panose="02040503050406030204" pitchFamily="18" charset="0"/>
                      </a:rPr>
                      <m:t>= </m:t>
                    </m:r>
                    <m:sSup>
                      <m:sSupPr>
                        <m:ctrlPr>
                          <a:rPr lang="fr-FR" sz="2400" b="0" i="1" smtClean="0">
                            <a:solidFill>
                              <a:schemeClr val="accent1"/>
                            </a:solidFill>
                            <a:latin typeface="Cambria Math" panose="02040503050406030204" pitchFamily="18" charset="0"/>
                            <a:ea typeface="Cambria Math" panose="02040503050406030204" pitchFamily="18" charset="0"/>
                          </a:rPr>
                        </m:ctrlPr>
                      </m:sSupPr>
                      <m:e>
                        <m:r>
                          <a:rPr lang="fr-FR" sz="2400" b="0" i="1" smtClean="0">
                            <a:solidFill>
                              <a:schemeClr val="accent1"/>
                            </a:solidFill>
                            <a:latin typeface="Cambria Math" panose="02040503050406030204" pitchFamily="18" charset="0"/>
                            <a:ea typeface="Cambria Math" panose="02040503050406030204" pitchFamily="18" charset="0"/>
                          </a:rPr>
                          <m:t>𝜎</m:t>
                        </m:r>
                      </m:e>
                      <m:sup>
                        <m:r>
                          <a:rPr lang="fr-FR" sz="2400" b="0" i="1" smtClean="0">
                            <a:solidFill>
                              <a:schemeClr val="accent1"/>
                            </a:solidFill>
                            <a:latin typeface="Cambria Math" panose="02040503050406030204" pitchFamily="18" charset="0"/>
                            <a:ea typeface="Cambria Math" panose="02040503050406030204" pitchFamily="18" charset="0"/>
                          </a:rPr>
                          <m:t>2</m:t>
                        </m:r>
                      </m:sup>
                    </m:sSup>
                    <m:r>
                      <a:rPr lang="fr-FR" sz="2400" b="0" i="1" smtClean="0">
                        <a:solidFill>
                          <a:schemeClr val="accent1"/>
                        </a:solidFill>
                        <a:latin typeface="Cambria Math" panose="02040503050406030204" pitchFamily="18" charset="0"/>
                        <a:ea typeface="Cambria Math" panose="02040503050406030204" pitchFamily="18" charset="0"/>
                      </a:rPr>
                      <m:t>𝐼</m:t>
                    </m:r>
                  </m:oMath>
                </a14:m>
                <a:endParaRPr lang="fr-FR" sz="2400" b="0" dirty="0">
                  <a:solidFill>
                    <a:schemeClr val="accent1"/>
                  </a:solidFill>
                  <a:ea typeface="Cambria Math" panose="02040503050406030204" pitchFamily="18" charset="0"/>
                </a:endParaRPr>
              </a:p>
              <a:p>
                <a:pPr marL="342900" indent="-342900" algn="just">
                  <a:buFont typeface="Wingdings" panose="05000000000000000000" pitchFamily="2" charset="2"/>
                  <a:buChar char="Ø"/>
                </a:pPr>
                <a:r>
                  <a:rPr lang="fr-FR" sz="2400" b="0" dirty="0">
                    <a:ea typeface="Cambria Math" panose="02040503050406030204" pitchFamily="18" charset="0"/>
                  </a:rPr>
                  <a:t>Least squares </a:t>
                </a:r>
                <a:r>
                  <a:rPr lang="fr-FR" sz="2400" b="0" dirty="0" err="1">
                    <a:ea typeface="Cambria Math" panose="02040503050406030204" pitchFamily="18" charset="0"/>
                  </a:rPr>
                  <a:t>estimator</a:t>
                </a:r>
                <a:r>
                  <a:rPr lang="fr-FR" sz="2400" b="0" dirty="0">
                    <a:ea typeface="Cambria Math" panose="02040503050406030204" pitchFamily="18" charset="0"/>
                  </a:rPr>
                  <a:t> of </a:t>
                </a:r>
                <a14:m>
                  <m:oMath xmlns:m="http://schemas.openxmlformats.org/officeDocument/2006/math">
                    <m:r>
                      <a:rPr lang="fr-FR" sz="2400" b="0" i="1" smtClean="0">
                        <a:solidFill>
                          <a:schemeClr val="accent1"/>
                        </a:solidFill>
                        <a:latin typeface="Cambria Math" panose="02040503050406030204" pitchFamily="18" charset="0"/>
                        <a:ea typeface="Cambria Math" panose="02040503050406030204" pitchFamily="18" charset="0"/>
                      </a:rPr>
                      <m:t>𝛽</m:t>
                    </m:r>
                  </m:oMath>
                </a14:m>
                <a:r>
                  <a:rPr lang="fr-FR" sz="2400" b="0" dirty="0">
                    <a:ea typeface="Cambria Math" panose="02040503050406030204" pitchFamily="18" charset="0"/>
                  </a:rPr>
                  <a:t> is </a:t>
                </a:r>
                <a14:m>
                  <m:oMath xmlns:m="http://schemas.openxmlformats.org/officeDocument/2006/math">
                    <m:acc>
                      <m:accPr>
                        <m:chr m:val="̂"/>
                        <m:ctrlPr>
                          <a:rPr lang="fr-FR" sz="2400" b="0" i="1" smtClean="0">
                            <a:solidFill>
                              <a:schemeClr val="accent1"/>
                            </a:solidFill>
                            <a:latin typeface="Cambria Math" panose="02040503050406030204" pitchFamily="18" charset="0"/>
                            <a:ea typeface="Cambria Math" panose="02040503050406030204" pitchFamily="18" charset="0"/>
                          </a:rPr>
                        </m:ctrlPr>
                      </m:accPr>
                      <m:e>
                        <m:r>
                          <a:rPr lang="fr-FR" sz="2400" b="0" i="1" smtClean="0">
                            <a:solidFill>
                              <a:schemeClr val="accent1"/>
                            </a:solidFill>
                            <a:latin typeface="Cambria Math" panose="02040503050406030204" pitchFamily="18" charset="0"/>
                            <a:ea typeface="Cambria Math" panose="02040503050406030204" pitchFamily="18" charset="0"/>
                          </a:rPr>
                          <m:t>𝛽</m:t>
                        </m:r>
                      </m:e>
                    </m:acc>
                    <m:r>
                      <a:rPr lang="fr-FR" sz="2400" b="0" i="1" smtClean="0">
                        <a:solidFill>
                          <a:schemeClr val="accent1"/>
                        </a:solidFill>
                        <a:latin typeface="Cambria Math" panose="02040503050406030204" pitchFamily="18" charset="0"/>
                        <a:ea typeface="Cambria Math" panose="02040503050406030204" pitchFamily="18" charset="0"/>
                      </a:rPr>
                      <m:t>=</m:t>
                    </m:r>
                    <m:sSup>
                      <m:sSupPr>
                        <m:ctrlPr>
                          <a:rPr lang="fr-FR" sz="2400" b="0" i="1" smtClean="0">
                            <a:solidFill>
                              <a:schemeClr val="accent1"/>
                            </a:solidFill>
                            <a:latin typeface="Cambria Math" panose="02040503050406030204" pitchFamily="18" charset="0"/>
                            <a:ea typeface="Cambria Math" panose="02040503050406030204" pitchFamily="18" charset="0"/>
                          </a:rPr>
                        </m:ctrlPr>
                      </m:sSupPr>
                      <m:e>
                        <m:r>
                          <a:rPr lang="fr-FR" sz="2400" b="0" i="1" smtClean="0">
                            <a:solidFill>
                              <a:schemeClr val="accent1"/>
                            </a:solidFill>
                            <a:latin typeface="Cambria Math" panose="02040503050406030204" pitchFamily="18" charset="0"/>
                            <a:ea typeface="Cambria Math" panose="02040503050406030204" pitchFamily="18" charset="0"/>
                          </a:rPr>
                          <m:t>(</m:t>
                        </m:r>
                        <m:sSup>
                          <m:sSupPr>
                            <m:ctrlPr>
                              <a:rPr lang="fr-FR" sz="2400" b="0" i="1" smtClean="0">
                                <a:solidFill>
                                  <a:schemeClr val="accent1"/>
                                </a:solidFill>
                                <a:latin typeface="Cambria Math" panose="02040503050406030204" pitchFamily="18" charset="0"/>
                                <a:ea typeface="Cambria Math" panose="02040503050406030204" pitchFamily="18" charset="0"/>
                              </a:rPr>
                            </m:ctrlPr>
                          </m:sSupPr>
                          <m:e>
                            <m:r>
                              <a:rPr lang="fr-FR" sz="2400" b="0" i="1" smtClean="0">
                                <a:solidFill>
                                  <a:schemeClr val="accent1"/>
                                </a:solidFill>
                                <a:latin typeface="Cambria Math" panose="02040503050406030204" pitchFamily="18" charset="0"/>
                                <a:ea typeface="Cambria Math" panose="02040503050406030204" pitchFamily="18" charset="0"/>
                              </a:rPr>
                              <m:t>𝑋</m:t>
                            </m:r>
                          </m:e>
                          <m:sup>
                            <m:r>
                              <a:rPr lang="fr-FR" sz="2400" b="0" i="1" smtClean="0">
                                <a:solidFill>
                                  <a:schemeClr val="accent1"/>
                                </a:solidFill>
                                <a:latin typeface="Cambria Math" panose="02040503050406030204" pitchFamily="18" charset="0"/>
                                <a:ea typeface="Cambria Math" panose="02040503050406030204" pitchFamily="18" charset="0"/>
                              </a:rPr>
                              <m:t>𝑇</m:t>
                            </m:r>
                          </m:sup>
                        </m:sSup>
                        <m:r>
                          <a:rPr lang="fr-FR" sz="2400" b="0" i="1" smtClean="0">
                            <a:solidFill>
                              <a:schemeClr val="accent1"/>
                            </a:solidFill>
                            <a:latin typeface="Cambria Math" panose="02040503050406030204" pitchFamily="18" charset="0"/>
                            <a:ea typeface="Cambria Math" panose="02040503050406030204" pitchFamily="18" charset="0"/>
                          </a:rPr>
                          <m:t>𝑋</m:t>
                        </m:r>
                        <m:r>
                          <a:rPr lang="fr-FR" sz="2400" b="0" i="1" smtClean="0">
                            <a:solidFill>
                              <a:schemeClr val="accent1"/>
                            </a:solidFill>
                            <a:latin typeface="Cambria Math" panose="02040503050406030204" pitchFamily="18" charset="0"/>
                            <a:ea typeface="Cambria Math" panose="02040503050406030204" pitchFamily="18" charset="0"/>
                          </a:rPr>
                          <m:t>)</m:t>
                        </m:r>
                      </m:e>
                      <m:sup>
                        <m:r>
                          <a:rPr lang="fr-FR" sz="2400" b="0" i="1" smtClean="0">
                            <a:solidFill>
                              <a:schemeClr val="accent1"/>
                            </a:solidFill>
                            <a:latin typeface="Cambria Math" panose="02040503050406030204" pitchFamily="18" charset="0"/>
                            <a:ea typeface="Cambria Math" panose="02040503050406030204" pitchFamily="18" charset="0"/>
                          </a:rPr>
                          <m:t>−1</m:t>
                        </m:r>
                      </m:sup>
                    </m:sSup>
                    <m:sSup>
                      <m:sSupPr>
                        <m:ctrlPr>
                          <a:rPr lang="fr-FR" sz="2400" b="0" i="1" smtClean="0">
                            <a:solidFill>
                              <a:schemeClr val="accent1"/>
                            </a:solidFill>
                            <a:latin typeface="Cambria Math" panose="02040503050406030204" pitchFamily="18" charset="0"/>
                            <a:ea typeface="Cambria Math" panose="02040503050406030204" pitchFamily="18" charset="0"/>
                          </a:rPr>
                        </m:ctrlPr>
                      </m:sSupPr>
                      <m:e>
                        <m:r>
                          <a:rPr lang="fr-FR" sz="2400" b="0" i="1" smtClean="0">
                            <a:solidFill>
                              <a:schemeClr val="accent1"/>
                            </a:solidFill>
                            <a:latin typeface="Cambria Math" panose="02040503050406030204" pitchFamily="18" charset="0"/>
                            <a:ea typeface="Cambria Math" panose="02040503050406030204" pitchFamily="18" charset="0"/>
                          </a:rPr>
                          <m:t>𝑋</m:t>
                        </m:r>
                      </m:e>
                      <m:sup>
                        <m:r>
                          <a:rPr lang="fr-FR" sz="2400" b="0" i="1" smtClean="0">
                            <a:solidFill>
                              <a:schemeClr val="accent1"/>
                            </a:solidFill>
                            <a:latin typeface="Cambria Math" panose="02040503050406030204" pitchFamily="18" charset="0"/>
                            <a:ea typeface="Cambria Math" panose="02040503050406030204" pitchFamily="18" charset="0"/>
                          </a:rPr>
                          <m:t>𝑇</m:t>
                        </m:r>
                      </m:sup>
                    </m:sSup>
                    <m:r>
                      <a:rPr lang="fr-FR" sz="2400" b="0" i="1" smtClean="0">
                        <a:solidFill>
                          <a:schemeClr val="accent1"/>
                        </a:solidFill>
                        <a:latin typeface="Cambria Math" panose="02040503050406030204" pitchFamily="18" charset="0"/>
                        <a:ea typeface="Cambria Math" panose="02040503050406030204" pitchFamily="18" charset="0"/>
                      </a:rPr>
                      <m:t>𝑌</m:t>
                    </m:r>
                  </m:oMath>
                </a14:m>
                <a:endParaRPr lang="fr-FR" sz="2400" b="0" dirty="0">
                  <a:solidFill>
                    <a:schemeClr val="accent1"/>
                  </a:solidFill>
                  <a:ea typeface="Cambria Math" panose="02040503050406030204" pitchFamily="18" charset="0"/>
                </a:endParaRPr>
              </a:p>
              <a:p>
                <a:pPr marL="342900" indent="-342900" algn="just">
                  <a:buFont typeface="Wingdings" panose="05000000000000000000" pitchFamily="2" charset="2"/>
                  <a:buChar char="Ø"/>
                </a:pPr>
                <a:r>
                  <a:rPr lang="fr-FR" sz="2400" dirty="0" err="1">
                    <a:ea typeface="Cambria Math" panose="02040503050406030204" pitchFamily="18" charset="0"/>
                  </a:rPr>
                  <a:t>Estimate</a:t>
                </a:r>
                <a:r>
                  <a:rPr lang="fr-FR" sz="2400" dirty="0">
                    <a:ea typeface="Cambria Math" panose="02040503050406030204" pitchFamily="18" charset="0"/>
                  </a:rPr>
                  <a:t> of </a:t>
                </a:r>
                <a14:m>
                  <m:oMath xmlns:m="http://schemas.openxmlformats.org/officeDocument/2006/math">
                    <m:sSup>
                      <m:sSupPr>
                        <m:ctrlPr>
                          <a:rPr lang="fr-FR" sz="2400" i="1" smtClean="0">
                            <a:solidFill>
                              <a:schemeClr val="accent1"/>
                            </a:solidFill>
                            <a:latin typeface="Cambria Math" panose="02040503050406030204" pitchFamily="18" charset="0"/>
                            <a:ea typeface="Cambria Math" panose="02040503050406030204" pitchFamily="18" charset="0"/>
                          </a:rPr>
                        </m:ctrlPr>
                      </m:sSupPr>
                      <m:e>
                        <m:r>
                          <a:rPr lang="fr-FR" sz="2400" i="1" smtClean="0">
                            <a:solidFill>
                              <a:schemeClr val="accent1"/>
                            </a:solidFill>
                            <a:latin typeface="Cambria Math" panose="02040503050406030204" pitchFamily="18" charset="0"/>
                            <a:ea typeface="Cambria Math" panose="02040503050406030204" pitchFamily="18" charset="0"/>
                          </a:rPr>
                          <m:t>𝜎</m:t>
                        </m:r>
                      </m:e>
                      <m:sup>
                        <m:r>
                          <a:rPr lang="fr-FR" sz="2400" b="0" i="1" smtClean="0">
                            <a:solidFill>
                              <a:schemeClr val="accent1"/>
                            </a:solidFill>
                            <a:latin typeface="Cambria Math" panose="02040503050406030204" pitchFamily="18" charset="0"/>
                            <a:ea typeface="Cambria Math" panose="02040503050406030204" pitchFamily="18" charset="0"/>
                          </a:rPr>
                          <m:t>2</m:t>
                        </m:r>
                      </m:sup>
                    </m:sSup>
                  </m:oMath>
                </a14:m>
                <a:r>
                  <a:rPr lang="fr-FR" sz="2400" b="0" dirty="0">
                    <a:ea typeface="Cambria Math" panose="02040503050406030204" pitchFamily="18" charset="0"/>
                  </a:rPr>
                  <a:t> </a:t>
                </a:r>
                <a:r>
                  <a:rPr lang="fr-FR" sz="2400" b="0" dirty="0" err="1">
                    <a:ea typeface="Cambria Math" panose="02040503050406030204" pitchFamily="18" charset="0"/>
                  </a:rPr>
                  <a:t>is</a:t>
                </a:r>
                <a:r>
                  <a:rPr lang="fr-FR" sz="2400" b="0" dirty="0">
                    <a:ea typeface="Cambria Math" panose="02040503050406030204" pitchFamily="18" charset="0"/>
                  </a:rPr>
                  <a:t> </a:t>
                </a:r>
                <a14:m>
                  <m:oMath xmlns:m="http://schemas.openxmlformats.org/officeDocument/2006/math">
                    <m:sSup>
                      <m:sSupPr>
                        <m:ctrlPr>
                          <a:rPr lang="fr-FR" sz="2400" b="0" i="1" smtClean="0">
                            <a:solidFill>
                              <a:schemeClr val="accent1"/>
                            </a:solidFill>
                            <a:latin typeface="Cambria Math" panose="02040503050406030204" pitchFamily="18" charset="0"/>
                            <a:ea typeface="Cambria Math" panose="02040503050406030204" pitchFamily="18" charset="0"/>
                          </a:rPr>
                        </m:ctrlPr>
                      </m:sSupPr>
                      <m:e>
                        <m:r>
                          <a:rPr lang="fr-FR" sz="2400" b="0" i="1" smtClean="0">
                            <a:solidFill>
                              <a:schemeClr val="accent1"/>
                            </a:solidFill>
                            <a:latin typeface="Cambria Math" panose="02040503050406030204" pitchFamily="18" charset="0"/>
                            <a:ea typeface="Cambria Math" panose="02040503050406030204" pitchFamily="18" charset="0"/>
                          </a:rPr>
                          <m:t>𝑠</m:t>
                        </m:r>
                      </m:e>
                      <m:sup>
                        <m:r>
                          <a:rPr lang="fr-FR" sz="2400" b="0" i="1" smtClean="0">
                            <a:solidFill>
                              <a:schemeClr val="accent1"/>
                            </a:solidFill>
                            <a:latin typeface="Cambria Math" panose="02040503050406030204" pitchFamily="18" charset="0"/>
                            <a:ea typeface="Cambria Math" panose="02040503050406030204" pitchFamily="18" charset="0"/>
                          </a:rPr>
                          <m:t>2</m:t>
                        </m:r>
                      </m:sup>
                    </m:sSup>
                    <m:r>
                      <a:rPr lang="fr-FR" sz="2400" b="0" i="1" smtClean="0">
                        <a:solidFill>
                          <a:schemeClr val="accent1"/>
                        </a:solidFill>
                        <a:latin typeface="Cambria Math" panose="02040503050406030204" pitchFamily="18" charset="0"/>
                        <a:ea typeface="Cambria Math" panose="02040503050406030204" pitchFamily="18" charset="0"/>
                      </a:rPr>
                      <m:t>= </m:t>
                    </m:r>
                    <m:sSup>
                      <m:sSupPr>
                        <m:ctrlPr>
                          <a:rPr lang="fr-FR" sz="2400" b="0" i="1" smtClean="0">
                            <a:solidFill>
                              <a:schemeClr val="accent1"/>
                            </a:solidFill>
                            <a:latin typeface="Cambria Math" panose="02040503050406030204" pitchFamily="18" charset="0"/>
                            <a:ea typeface="Cambria Math" panose="02040503050406030204" pitchFamily="18" charset="0"/>
                          </a:rPr>
                        </m:ctrlPr>
                      </m:sSupPr>
                      <m:e>
                        <m:r>
                          <a:rPr lang="fr-FR" sz="2400" b="0" i="1" smtClean="0">
                            <a:solidFill>
                              <a:schemeClr val="accent1"/>
                            </a:solidFill>
                            <a:latin typeface="Cambria Math" panose="02040503050406030204" pitchFamily="18" charset="0"/>
                            <a:ea typeface="Cambria Math" panose="02040503050406030204" pitchFamily="18" charset="0"/>
                          </a:rPr>
                          <m:t>𝑌</m:t>
                        </m:r>
                      </m:e>
                      <m:sup>
                        <m:r>
                          <a:rPr lang="fr-FR" sz="2400" b="0" i="1" smtClean="0">
                            <a:solidFill>
                              <a:schemeClr val="accent1"/>
                            </a:solidFill>
                            <a:latin typeface="Cambria Math" panose="02040503050406030204" pitchFamily="18" charset="0"/>
                            <a:ea typeface="Cambria Math" panose="02040503050406030204" pitchFamily="18" charset="0"/>
                          </a:rPr>
                          <m:t>𝑇</m:t>
                        </m:r>
                      </m:sup>
                    </m:sSup>
                    <m:d>
                      <m:dPr>
                        <m:ctrlPr>
                          <a:rPr lang="fr-FR" sz="2400" b="0" i="1" smtClean="0">
                            <a:solidFill>
                              <a:schemeClr val="accent1"/>
                            </a:solidFill>
                            <a:latin typeface="Cambria Math" panose="02040503050406030204" pitchFamily="18" charset="0"/>
                            <a:ea typeface="Cambria Math" panose="02040503050406030204" pitchFamily="18" charset="0"/>
                          </a:rPr>
                        </m:ctrlPr>
                      </m:dPr>
                      <m:e>
                        <m:r>
                          <a:rPr lang="fr-FR" sz="2400" b="0" i="1" smtClean="0">
                            <a:solidFill>
                              <a:schemeClr val="accent1"/>
                            </a:solidFill>
                            <a:latin typeface="Cambria Math" panose="02040503050406030204" pitchFamily="18" charset="0"/>
                            <a:ea typeface="Cambria Math" panose="02040503050406030204" pitchFamily="18" charset="0"/>
                          </a:rPr>
                          <m:t>𝐼</m:t>
                        </m:r>
                        <m:r>
                          <a:rPr lang="fr-FR" sz="2400" b="0" i="1" smtClean="0">
                            <a:solidFill>
                              <a:schemeClr val="accent1"/>
                            </a:solidFill>
                            <a:latin typeface="Cambria Math" panose="02040503050406030204" pitchFamily="18" charset="0"/>
                            <a:ea typeface="Cambria Math" panose="02040503050406030204" pitchFamily="18" charset="0"/>
                          </a:rPr>
                          <m:t> −</m:t>
                        </m:r>
                        <m:sSup>
                          <m:sSupPr>
                            <m:ctrlPr>
                              <a:rPr lang="fr-FR" sz="2400" b="0" i="1" smtClean="0">
                                <a:solidFill>
                                  <a:schemeClr val="accent1"/>
                                </a:solidFill>
                                <a:latin typeface="Cambria Math" panose="02040503050406030204" pitchFamily="18" charset="0"/>
                                <a:ea typeface="Cambria Math" panose="02040503050406030204" pitchFamily="18" charset="0"/>
                              </a:rPr>
                            </m:ctrlPr>
                          </m:sSupPr>
                          <m:e>
                            <m:r>
                              <a:rPr lang="fr-FR" sz="2400" i="1">
                                <a:solidFill>
                                  <a:schemeClr val="accent1"/>
                                </a:solidFill>
                                <a:latin typeface="Cambria Math" panose="02040503050406030204" pitchFamily="18" charset="0"/>
                                <a:ea typeface="Cambria Math" panose="02040503050406030204" pitchFamily="18" charset="0"/>
                              </a:rPr>
                              <m:t>𝑋</m:t>
                            </m:r>
                            <m:d>
                              <m:dPr>
                                <m:ctrlPr>
                                  <a:rPr lang="fr-FR" sz="2400" i="1">
                                    <a:solidFill>
                                      <a:schemeClr val="accent1"/>
                                    </a:solidFill>
                                    <a:latin typeface="Cambria Math" panose="02040503050406030204" pitchFamily="18" charset="0"/>
                                    <a:ea typeface="Cambria Math" panose="02040503050406030204" pitchFamily="18" charset="0"/>
                                  </a:rPr>
                                </m:ctrlPr>
                              </m:dPr>
                              <m:e>
                                <m:sSup>
                                  <m:sSupPr>
                                    <m:ctrlPr>
                                      <a:rPr lang="fr-FR" sz="2400" i="1">
                                        <a:solidFill>
                                          <a:schemeClr val="accent1"/>
                                        </a:solidFill>
                                        <a:latin typeface="Cambria Math" panose="02040503050406030204" pitchFamily="18" charset="0"/>
                                        <a:ea typeface="Cambria Math" panose="02040503050406030204" pitchFamily="18" charset="0"/>
                                      </a:rPr>
                                    </m:ctrlPr>
                                  </m:sSupPr>
                                  <m:e>
                                    <m:r>
                                      <a:rPr lang="fr-FR" sz="2400" i="1">
                                        <a:solidFill>
                                          <a:schemeClr val="accent1"/>
                                        </a:solidFill>
                                        <a:latin typeface="Cambria Math" panose="02040503050406030204" pitchFamily="18" charset="0"/>
                                        <a:ea typeface="Cambria Math" panose="02040503050406030204" pitchFamily="18" charset="0"/>
                                      </a:rPr>
                                      <m:t>𝑋</m:t>
                                    </m:r>
                                  </m:e>
                                  <m:sup>
                                    <m:r>
                                      <a:rPr lang="fr-FR" sz="2400" i="1">
                                        <a:solidFill>
                                          <a:schemeClr val="accent1"/>
                                        </a:solidFill>
                                        <a:latin typeface="Cambria Math" panose="02040503050406030204" pitchFamily="18" charset="0"/>
                                        <a:ea typeface="Cambria Math" panose="02040503050406030204" pitchFamily="18" charset="0"/>
                                      </a:rPr>
                                      <m:t>𝑇</m:t>
                                    </m:r>
                                  </m:sup>
                                </m:sSup>
                                <m:r>
                                  <a:rPr lang="fr-FR" sz="2400" i="1">
                                    <a:solidFill>
                                      <a:schemeClr val="accent1"/>
                                    </a:solidFill>
                                    <a:latin typeface="Cambria Math" panose="02040503050406030204" pitchFamily="18" charset="0"/>
                                    <a:ea typeface="Cambria Math" panose="02040503050406030204" pitchFamily="18" charset="0"/>
                                  </a:rPr>
                                  <m:t>𝑋</m:t>
                                </m:r>
                              </m:e>
                            </m:d>
                            <m:r>
                              <m:rPr>
                                <m:nor/>
                              </m:rPr>
                              <a:rPr lang="fr-FR" sz="2400" dirty="0">
                                <a:solidFill>
                                  <a:schemeClr val="accent1"/>
                                </a:solidFill>
                                <a:ea typeface="Cambria Math" panose="02040503050406030204" pitchFamily="18" charset="0"/>
                              </a:rPr>
                              <m:t> </m:t>
                            </m:r>
                          </m:e>
                          <m:sup>
                            <m:r>
                              <a:rPr lang="fr-FR" sz="2400" b="0" i="1" smtClean="0">
                                <a:solidFill>
                                  <a:schemeClr val="accent1"/>
                                </a:solidFill>
                                <a:latin typeface="Cambria Math" panose="02040503050406030204" pitchFamily="18" charset="0"/>
                                <a:ea typeface="Cambria Math" panose="02040503050406030204" pitchFamily="18" charset="0"/>
                              </a:rPr>
                              <m:t>−1</m:t>
                            </m:r>
                          </m:sup>
                        </m:sSup>
                        <m:sSup>
                          <m:sSupPr>
                            <m:ctrlPr>
                              <a:rPr lang="fr-FR" sz="2400" b="0" i="1" smtClean="0">
                                <a:solidFill>
                                  <a:schemeClr val="accent1"/>
                                </a:solidFill>
                                <a:latin typeface="Cambria Math" panose="02040503050406030204" pitchFamily="18" charset="0"/>
                                <a:ea typeface="Cambria Math" panose="02040503050406030204" pitchFamily="18" charset="0"/>
                              </a:rPr>
                            </m:ctrlPr>
                          </m:sSupPr>
                          <m:e>
                            <m:r>
                              <a:rPr lang="fr-FR" sz="2400" b="0" i="1" smtClean="0">
                                <a:solidFill>
                                  <a:schemeClr val="accent1"/>
                                </a:solidFill>
                                <a:latin typeface="Cambria Math" panose="02040503050406030204" pitchFamily="18" charset="0"/>
                                <a:ea typeface="Cambria Math" panose="02040503050406030204" pitchFamily="18" charset="0"/>
                              </a:rPr>
                              <m:t>𝑋</m:t>
                            </m:r>
                          </m:e>
                          <m:sup>
                            <m:r>
                              <a:rPr lang="fr-FR" sz="2400" b="0" i="1" smtClean="0">
                                <a:solidFill>
                                  <a:schemeClr val="accent1"/>
                                </a:solidFill>
                                <a:latin typeface="Cambria Math" panose="02040503050406030204" pitchFamily="18" charset="0"/>
                                <a:ea typeface="Cambria Math" panose="02040503050406030204" pitchFamily="18" charset="0"/>
                              </a:rPr>
                              <m:t>𝑇</m:t>
                            </m:r>
                          </m:sup>
                        </m:sSup>
                      </m:e>
                    </m:d>
                    <m:r>
                      <a:rPr lang="fr-FR" sz="2400" b="0" i="1" smtClean="0">
                        <a:solidFill>
                          <a:schemeClr val="accent1"/>
                        </a:solidFill>
                        <a:latin typeface="Cambria Math" panose="02040503050406030204" pitchFamily="18" charset="0"/>
                        <a:ea typeface="Cambria Math" panose="02040503050406030204" pitchFamily="18" charset="0"/>
                      </a:rPr>
                      <m:t>𝑌</m:t>
                    </m:r>
                    <m:r>
                      <a:rPr lang="fr-FR" sz="2400" b="0" i="1" smtClean="0">
                        <a:solidFill>
                          <a:schemeClr val="accent1"/>
                        </a:solidFill>
                        <a:latin typeface="Cambria Math" panose="02040503050406030204" pitchFamily="18" charset="0"/>
                        <a:ea typeface="Cambria Math" panose="02040503050406030204" pitchFamily="18" charset="0"/>
                      </a:rPr>
                      <m:t>/(</m:t>
                    </m:r>
                    <m:r>
                      <a:rPr lang="fr-FR" sz="2400" b="0" i="1" smtClean="0">
                        <a:solidFill>
                          <a:schemeClr val="accent1"/>
                        </a:solidFill>
                        <a:latin typeface="Cambria Math" panose="02040503050406030204" pitchFamily="18" charset="0"/>
                        <a:ea typeface="Cambria Math" panose="02040503050406030204" pitchFamily="18" charset="0"/>
                      </a:rPr>
                      <m:t>𝑛</m:t>
                    </m:r>
                    <m:r>
                      <a:rPr lang="fr-FR" sz="2400" b="0" i="1" smtClean="0">
                        <a:solidFill>
                          <a:schemeClr val="accent1"/>
                        </a:solidFill>
                        <a:latin typeface="Cambria Math" panose="02040503050406030204" pitchFamily="18" charset="0"/>
                        <a:ea typeface="Cambria Math" panose="02040503050406030204" pitchFamily="18" charset="0"/>
                      </a:rPr>
                      <m:t> −</m:t>
                    </m:r>
                    <m:r>
                      <a:rPr lang="fr-FR" sz="2400" b="0" i="1" smtClean="0">
                        <a:solidFill>
                          <a:schemeClr val="accent1"/>
                        </a:solidFill>
                        <a:latin typeface="Cambria Math" panose="02040503050406030204" pitchFamily="18" charset="0"/>
                        <a:ea typeface="Cambria Math" panose="02040503050406030204" pitchFamily="18" charset="0"/>
                      </a:rPr>
                      <m:t>𝑝</m:t>
                    </m:r>
                    <m:r>
                      <a:rPr lang="fr-FR" sz="2400" b="0" i="1" smtClean="0">
                        <a:solidFill>
                          <a:schemeClr val="accent1"/>
                        </a:solidFill>
                        <a:latin typeface="Cambria Math" panose="02040503050406030204" pitchFamily="18" charset="0"/>
                        <a:ea typeface="Cambria Math" panose="02040503050406030204" pitchFamily="18" charset="0"/>
                      </a:rPr>
                      <m:t>)</m:t>
                    </m:r>
                  </m:oMath>
                </a14:m>
                <a:endParaRPr lang="fr-FR" sz="2400" dirty="0">
                  <a:solidFill>
                    <a:schemeClr val="accent1"/>
                  </a:solidFill>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1784004" y="2256241"/>
                <a:ext cx="8647731" cy="2328330"/>
              </a:xfrm>
              <a:prstGeom prst="rect">
                <a:avLst/>
              </a:prstGeom>
              <a:blipFill>
                <a:blip r:embed="rId2"/>
                <a:stretch>
                  <a:fillRect l="-1128" t="-2094" b="-4974"/>
                </a:stretch>
              </a:blipFill>
            </p:spPr>
            <p:txBody>
              <a:bodyPr/>
              <a:lstStyle/>
              <a:p>
                <a:r>
                  <a:rPr lang="fr-FR">
                    <a:noFill/>
                  </a:rPr>
                  <a:t> </a:t>
                </a:r>
              </a:p>
            </p:txBody>
          </p:sp>
        </mc:Fallback>
      </mc:AlternateContent>
      <p:sp>
        <p:nvSpPr>
          <p:cNvPr id="11" name="ZoneTexte 10"/>
          <p:cNvSpPr txBox="1"/>
          <p:nvPr/>
        </p:nvSpPr>
        <p:spPr>
          <a:xfrm>
            <a:off x="1280813" y="4936422"/>
            <a:ext cx="9670101" cy="646331"/>
          </a:xfrm>
          <a:prstGeom prst="rect">
            <a:avLst/>
          </a:prstGeom>
          <a:noFill/>
        </p:spPr>
        <p:txBody>
          <a:bodyPr wrap="square" rtlCol="0">
            <a:spAutoFit/>
          </a:bodyPr>
          <a:lstStyle/>
          <a:p>
            <a:r>
              <a:rPr lang="en-US" dirty="0"/>
              <a:t>Ref. R. Dennis Cook and Sanford Weisberg. Characterizations of an empirical influence function for detecting influential cases in regression, 1980, </a:t>
            </a:r>
            <a:r>
              <a:rPr lang="en-US" dirty="0">
                <a:hlinkClick r:id="rId3"/>
              </a:rPr>
              <a:t>https://www.jstor.org/stable/1268187</a:t>
            </a:r>
            <a:endParaRPr lang="fr-FR" dirty="0"/>
          </a:p>
        </p:txBody>
      </p:sp>
    </p:spTree>
    <p:extLst>
      <p:ext uri="{BB962C8B-B14F-4D97-AF65-F5344CB8AC3E}">
        <p14:creationId xmlns:p14="http://schemas.microsoft.com/office/powerpoint/2010/main" val="64677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1068191" y="1564448"/>
            <a:ext cx="10095346" cy="691793"/>
          </a:xfrm>
        </p:spPr>
        <p:txBody>
          <a:bodyPr/>
          <a:lstStyle/>
          <a:p>
            <a:pPr marL="0" indent="0">
              <a:buNone/>
            </a:pPr>
            <a:r>
              <a:rPr lang="fr-FR" b="1" dirty="0">
                <a:solidFill>
                  <a:schemeClr val="accent1"/>
                </a:solidFill>
              </a:rPr>
              <a:t>A simple </a:t>
            </a:r>
            <a:r>
              <a:rPr lang="fr-FR" b="1" dirty="0" err="1">
                <a:solidFill>
                  <a:schemeClr val="accent1"/>
                </a:solidFill>
              </a:rPr>
              <a:t>example</a:t>
            </a:r>
            <a:r>
              <a:rPr lang="fr-FR" b="1" dirty="0">
                <a:solidFill>
                  <a:schemeClr val="accent1"/>
                </a:solidFill>
              </a:rPr>
              <a:t>: </a:t>
            </a:r>
            <a:r>
              <a:rPr lang="fr-FR" b="1" dirty="0" err="1">
                <a:solidFill>
                  <a:schemeClr val="accent1"/>
                </a:solidFill>
              </a:rPr>
              <a:t>Cook’s</a:t>
            </a:r>
            <a:r>
              <a:rPr lang="fr-FR" b="1" dirty="0">
                <a:solidFill>
                  <a:schemeClr val="accent1"/>
                </a:solidFill>
              </a:rPr>
              <a:t> Distance</a:t>
            </a:r>
          </a:p>
        </p:txBody>
      </p:sp>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6</a:t>
            </a:fld>
            <a:endParaRPr lang="fr-FR"/>
          </a:p>
        </p:txBody>
      </p:sp>
      <p:sp>
        <p:nvSpPr>
          <p:cNvPr id="7" name="Titre 6"/>
          <p:cNvSpPr>
            <a:spLocks noGrp="1"/>
          </p:cNvSpPr>
          <p:nvPr>
            <p:ph type="title"/>
          </p:nvPr>
        </p:nvSpPr>
        <p:spPr/>
        <p:txBody>
          <a:bodyPr/>
          <a:lstStyle/>
          <a:p>
            <a:r>
              <a:rPr lang="fr-FR" dirty="0"/>
              <a:t>Introduction to Influence </a:t>
            </a:r>
            <a:r>
              <a:rPr lang="fr-FR" dirty="0" err="1"/>
              <a:t>Function</a:t>
            </a:r>
            <a:endParaRPr lang="fr-FR" dirty="0"/>
          </a:p>
        </p:txBody>
      </p:sp>
      <mc:AlternateContent xmlns:mc="http://schemas.openxmlformats.org/markup-compatibility/2006" xmlns:a14="http://schemas.microsoft.com/office/drawing/2010/main">
        <mc:Choice Requires="a14">
          <p:sp>
            <p:nvSpPr>
              <p:cNvPr id="9" name="ZoneTexte 8"/>
              <p:cNvSpPr txBox="1"/>
              <p:nvPr/>
            </p:nvSpPr>
            <p:spPr>
              <a:xfrm>
                <a:off x="1784004" y="2256241"/>
                <a:ext cx="8647731" cy="2806730"/>
              </a:xfrm>
              <a:prstGeom prst="rect">
                <a:avLst/>
              </a:prstGeom>
              <a:noFill/>
            </p:spPr>
            <p:txBody>
              <a:bodyPr wrap="square" rtlCol="0">
                <a:spAutoFit/>
              </a:bodyPr>
              <a:lstStyle/>
              <a:p>
                <a:pPr algn="just"/>
                <a:r>
                  <a:rPr lang="fr-FR" sz="2400" dirty="0"/>
                  <a:t>We </a:t>
                </a:r>
                <a:r>
                  <a:rPr lang="fr-FR" sz="2400" dirty="0" err="1"/>
                  <a:t>denote</a:t>
                </a:r>
                <a:r>
                  <a:rPr lang="fr-FR" sz="2400" dirty="0"/>
                  <a:t> </a:t>
                </a:r>
                <a:r>
                  <a:rPr lang="fr-FR" sz="2400" dirty="0" err="1"/>
                  <a:t>with</a:t>
                </a:r>
                <a:r>
                  <a:rPr lang="fr-FR" sz="2400" dirty="0"/>
                  <a:t> the </a:t>
                </a:r>
                <a:r>
                  <a:rPr lang="fr-FR" sz="2400" dirty="0" err="1"/>
                  <a:t>subscript</a:t>
                </a:r>
                <a:r>
                  <a:rPr lang="fr-FR" sz="2400" dirty="0"/>
                  <a:t> </a:t>
                </a:r>
                <a14:m>
                  <m:oMath xmlns:m="http://schemas.openxmlformats.org/officeDocument/2006/math">
                    <m:r>
                      <a:rPr lang="fr-FR" sz="2400" b="0" i="1" smtClean="0">
                        <a:latin typeface="Cambria Math" panose="02040503050406030204" pitchFamily="18" charset="0"/>
                      </a:rPr>
                      <m:t>(</m:t>
                    </m:r>
                    <m:r>
                      <a:rPr lang="fr-FR" sz="2400" b="0" i="1" smtClean="0">
                        <a:latin typeface="Cambria Math" panose="02040503050406030204" pitchFamily="18" charset="0"/>
                      </a:rPr>
                      <m:t>𝑖</m:t>
                    </m:r>
                    <m:r>
                      <a:rPr lang="fr-FR" sz="2400" b="0" i="1" smtClean="0">
                        <a:latin typeface="Cambria Math" panose="02040503050406030204" pitchFamily="18" charset="0"/>
                      </a:rPr>
                      <m:t>)</m:t>
                    </m:r>
                  </m:oMath>
                </a14:m>
                <a:r>
                  <a:rPr lang="fr-FR" sz="2400" dirty="0">
                    <a:solidFill>
                      <a:schemeClr val="accent1"/>
                    </a:solidFill>
                  </a:rPr>
                  <a:t> </a:t>
                </a:r>
                <a:r>
                  <a:rPr lang="fr-FR" sz="2400" dirty="0">
                    <a:solidFill>
                      <a:schemeClr val="tx1"/>
                    </a:solidFill>
                  </a:rPr>
                  <a:t>a </a:t>
                </a:r>
                <a:r>
                  <a:rPr lang="fr-FR" sz="2400" dirty="0" err="1">
                    <a:solidFill>
                      <a:schemeClr val="tx1"/>
                    </a:solidFill>
                  </a:rPr>
                  <a:t>quantity</a:t>
                </a:r>
                <a:r>
                  <a:rPr lang="fr-FR" sz="2400" dirty="0">
                    <a:solidFill>
                      <a:schemeClr val="tx1"/>
                    </a:solidFill>
                  </a:rPr>
                  <a:t> « </a:t>
                </a:r>
                <a:r>
                  <a:rPr lang="fr-FR" sz="2400" dirty="0" err="1">
                    <a:solidFill>
                      <a:schemeClr val="tx1"/>
                    </a:solidFill>
                  </a:rPr>
                  <a:t>with</a:t>
                </a:r>
                <a:r>
                  <a:rPr lang="fr-FR" sz="2400" dirty="0">
                    <a:solidFill>
                      <a:schemeClr val="tx1"/>
                    </a:solidFill>
                  </a:rPr>
                  <a:t> the </a:t>
                </a:r>
                <a14:m>
                  <m:oMath xmlns:m="http://schemas.openxmlformats.org/officeDocument/2006/math">
                    <m:r>
                      <a:rPr lang="fr-FR" sz="2400" b="0" i="1" smtClean="0">
                        <a:solidFill>
                          <a:schemeClr val="tx1"/>
                        </a:solidFill>
                        <a:latin typeface="Cambria Math" panose="02040503050406030204" pitchFamily="18" charset="0"/>
                      </a:rPr>
                      <m:t>𝑖</m:t>
                    </m:r>
                  </m:oMath>
                </a14:m>
                <a:r>
                  <a:rPr lang="fr-FR" sz="2400" dirty="0">
                    <a:solidFill>
                      <a:schemeClr val="tx1"/>
                    </a:solidFill>
                  </a:rPr>
                  <a:t>-th case </a:t>
                </a:r>
                <a:r>
                  <a:rPr lang="fr-FR" sz="2400" dirty="0" err="1">
                    <a:solidFill>
                      <a:schemeClr val="tx1"/>
                    </a:solidFill>
                  </a:rPr>
                  <a:t>deleted</a:t>
                </a:r>
                <a:r>
                  <a:rPr lang="fr-FR" sz="2400" dirty="0">
                    <a:solidFill>
                      <a:schemeClr val="tx1"/>
                    </a:solidFill>
                  </a:rPr>
                  <a:t> »</a:t>
                </a:r>
                <a:endParaRPr lang="fr-FR" sz="2400" dirty="0"/>
              </a:p>
              <a:p>
                <a:pPr algn="just"/>
                <a:r>
                  <a:rPr lang="fr-FR" sz="2400" dirty="0">
                    <a:solidFill>
                      <a:schemeClr val="accent1"/>
                    </a:solidFill>
                  </a:rPr>
                  <a:t>Examples:</a:t>
                </a:r>
              </a:p>
              <a:p>
                <a:pPr marL="800100" lvl="1" indent="-342900" algn="just">
                  <a:buFont typeface="Arial" panose="020B0604020202020204" pitchFamily="34" charset="0"/>
                  <a:buChar char="•"/>
                </a:pPr>
                <a14:m>
                  <m:oMath xmlns:m="http://schemas.openxmlformats.org/officeDocument/2006/math">
                    <m:sSub>
                      <m:sSubPr>
                        <m:ctrlPr>
                          <a:rPr lang="fr-FR" sz="2400" i="1" smtClean="0">
                            <a:solidFill>
                              <a:schemeClr val="accent1"/>
                            </a:solidFill>
                            <a:latin typeface="Cambria Math" panose="02040503050406030204" pitchFamily="18" charset="0"/>
                          </a:rPr>
                        </m:ctrlPr>
                      </m:sSubPr>
                      <m:e>
                        <m:r>
                          <a:rPr lang="fr-FR" sz="2400" b="0" i="1" smtClean="0">
                            <a:solidFill>
                              <a:schemeClr val="accent1"/>
                            </a:solidFill>
                            <a:latin typeface="Cambria Math" panose="02040503050406030204" pitchFamily="18" charset="0"/>
                          </a:rPr>
                          <m:t>𝑋</m:t>
                        </m:r>
                      </m:e>
                      <m:sub>
                        <m:r>
                          <a:rPr lang="fr-FR" sz="2400" b="0" i="1" smtClean="0">
                            <a:solidFill>
                              <a:schemeClr val="accent1"/>
                            </a:solidFill>
                            <a:latin typeface="Cambria Math" panose="02040503050406030204" pitchFamily="18" charset="0"/>
                          </a:rPr>
                          <m:t>(</m:t>
                        </m:r>
                        <m:r>
                          <a:rPr lang="fr-FR" sz="2400" b="0" i="1" smtClean="0">
                            <a:solidFill>
                              <a:schemeClr val="accent1"/>
                            </a:solidFill>
                            <a:latin typeface="Cambria Math" panose="02040503050406030204" pitchFamily="18" charset="0"/>
                          </a:rPr>
                          <m:t>𝑖</m:t>
                        </m:r>
                        <m:r>
                          <a:rPr lang="fr-FR" sz="2400" b="0" i="1" smtClean="0">
                            <a:solidFill>
                              <a:schemeClr val="accent1"/>
                            </a:solidFill>
                            <a:latin typeface="Cambria Math" panose="02040503050406030204" pitchFamily="18" charset="0"/>
                          </a:rPr>
                          <m:t>)</m:t>
                        </m:r>
                      </m:sub>
                    </m:sSub>
                  </m:oMath>
                </a14:m>
                <a:r>
                  <a:rPr lang="fr-FR" sz="2400" dirty="0">
                    <a:solidFill>
                      <a:schemeClr val="accent1"/>
                    </a:solidFill>
                  </a:rPr>
                  <a:t> </a:t>
                </a:r>
                <a:r>
                  <a:rPr lang="fr-FR" sz="2400" dirty="0" err="1">
                    <a:solidFill>
                      <a:schemeClr val="accent1"/>
                    </a:solidFill>
                  </a:rPr>
                  <a:t>is</a:t>
                </a:r>
                <a:r>
                  <a:rPr lang="fr-FR" sz="2400" dirty="0">
                    <a:solidFill>
                      <a:schemeClr val="accent1"/>
                    </a:solidFill>
                  </a:rPr>
                  <a:t> an </a:t>
                </a:r>
                <a14:m>
                  <m:oMath xmlns:m="http://schemas.openxmlformats.org/officeDocument/2006/math">
                    <m:d>
                      <m:dPr>
                        <m:ctrlPr>
                          <a:rPr lang="fr-FR" sz="2400" b="0" i="1" smtClean="0">
                            <a:solidFill>
                              <a:schemeClr val="accent1"/>
                            </a:solidFill>
                            <a:latin typeface="Cambria Math" panose="02040503050406030204" pitchFamily="18" charset="0"/>
                          </a:rPr>
                        </m:ctrlPr>
                      </m:dPr>
                      <m:e>
                        <m:r>
                          <a:rPr lang="fr-FR" sz="2400" b="0" i="1" smtClean="0">
                            <a:solidFill>
                              <a:schemeClr val="accent1"/>
                            </a:solidFill>
                            <a:latin typeface="Cambria Math" panose="02040503050406030204" pitchFamily="18" charset="0"/>
                          </a:rPr>
                          <m:t>𝑛</m:t>
                        </m:r>
                        <m:r>
                          <a:rPr lang="fr-FR" sz="2400" b="0" i="1" smtClean="0">
                            <a:solidFill>
                              <a:schemeClr val="accent1"/>
                            </a:solidFill>
                            <a:latin typeface="Cambria Math" panose="02040503050406030204" pitchFamily="18" charset="0"/>
                          </a:rPr>
                          <m:t> −1</m:t>
                        </m:r>
                      </m:e>
                    </m:d>
                    <m:r>
                      <a:rPr lang="fr-FR" sz="2400" b="0" i="1" smtClean="0">
                        <a:solidFill>
                          <a:schemeClr val="accent1"/>
                        </a:solidFill>
                        <a:latin typeface="Cambria Math" panose="02040503050406030204" pitchFamily="18" charset="0"/>
                      </a:rPr>
                      <m:t> </m:t>
                    </m:r>
                    <m:r>
                      <a:rPr lang="fr-FR" sz="2400" b="0" i="1" smtClean="0">
                        <a:solidFill>
                          <a:schemeClr val="accent1"/>
                        </a:solidFill>
                        <a:latin typeface="Cambria Math" panose="02040503050406030204" pitchFamily="18" charset="0"/>
                        <a:ea typeface="Cambria Math" panose="02040503050406030204" pitchFamily="18" charset="0"/>
                      </a:rPr>
                      <m:t>×</m:t>
                    </m:r>
                    <m:r>
                      <a:rPr lang="fr-FR" sz="2400" b="0" i="1" smtClean="0">
                        <a:solidFill>
                          <a:schemeClr val="accent1"/>
                        </a:solidFill>
                        <a:latin typeface="Cambria Math" panose="02040503050406030204" pitchFamily="18" charset="0"/>
                        <a:ea typeface="Cambria Math" panose="02040503050406030204" pitchFamily="18" charset="0"/>
                      </a:rPr>
                      <m:t>𝑝</m:t>
                    </m:r>
                  </m:oMath>
                </a14:m>
                <a:r>
                  <a:rPr lang="fr-FR" sz="2400" dirty="0">
                    <a:solidFill>
                      <a:schemeClr val="accent1"/>
                    </a:solidFill>
                  </a:rPr>
                  <a:t> matrix </a:t>
                </a:r>
                <a:r>
                  <a:rPr lang="fr-FR" sz="2400" dirty="0" err="1">
                    <a:solidFill>
                      <a:schemeClr val="accent1"/>
                    </a:solidFill>
                  </a:rPr>
                  <a:t>derived</a:t>
                </a:r>
                <a:r>
                  <a:rPr lang="fr-FR" sz="2400" dirty="0">
                    <a:solidFill>
                      <a:schemeClr val="accent1"/>
                    </a:solidFill>
                  </a:rPr>
                  <a:t> </a:t>
                </a:r>
                <a:r>
                  <a:rPr lang="fr-FR" sz="2400" dirty="0" err="1">
                    <a:solidFill>
                      <a:schemeClr val="accent1"/>
                    </a:solidFill>
                  </a:rPr>
                  <a:t>from</a:t>
                </a:r>
                <a:r>
                  <a:rPr lang="fr-FR" sz="2400" dirty="0">
                    <a:solidFill>
                      <a:schemeClr val="accent1"/>
                    </a:solidFill>
                  </a:rPr>
                  <a:t> </a:t>
                </a:r>
                <a14:m>
                  <m:oMath xmlns:m="http://schemas.openxmlformats.org/officeDocument/2006/math">
                    <m:r>
                      <a:rPr lang="fr-FR" sz="2400" b="0" i="1" smtClean="0">
                        <a:solidFill>
                          <a:schemeClr val="accent1"/>
                        </a:solidFill>
                        <a:latin typeface="Cambria Math" panose="02040503050406030204" pitchFamily="18" charset="0"/>
                      </a:rPr>
                      <m:t>𝑋</m:t>
                    </m:r>
                  </m:oMath>
                </a14:m>
                <a:r>
                  <a:rPr lang="fr-FR" sz="2400" dirty="0">
                    <a:solidFill>
                      <a:schemeClr val="accent1"/>
                    </a:solidFill>
                  </a:rPr>
                  <a:t> by </a:t>
                </a:r>
                <a:r>
                  <a:rPr lang="fr-FR" sz="2400" dirty="0" err="1">
                    <a:solidFill>
                      <a:schemeClr val="accent1"/>
                    </a:solidFill>
                  </a:rPr>
                  <a:t>deleting</a:t>
                </a:r>
                <a:r>
                  <a:rPr lang="fr-FR" sz="2400" dirty="0">
                    <a:solidFill>
                      <a:schemeClr val="accent1"/>
                    </a:solidFill>
                  </a:rPr>
                  <a:t> the </a:t>
                </a:r>
                <a14:m>
                  <m:oMath xmlns:m="http://schemas.openxmlformats.org/officeDocument/2006/math">
                    <m:r>
                      <a:rPr lang="fr-FR" sz="2400" b="0" i="1" smtClean="0">
                        <a:solidFill>
                          <a:schemeClr val="accent1"/>
                        </a:solidFill>
                        <a:latin typeface="Cambria Math" panose="02040503050406030204" pitchFamily="18" charset="0"/>
                      </a:rPr>
                      <m:t>𝑖</m:t>
                    </m:r>
                  </m:oMath>
                </a14:m>
                <a:r>
                  <a:rPr lang="fr-FR" sz="2400" dirty="0">
                    <a:solidFill>
                      <a:schemeClr val="accent1"/>
                    </a:solidFill>
                  </a:rPr>
                  <a:t>-th </a:t>
                </a:r>
                <a:r>
                  <a:rPr lang="fr-FR" sz="2400" dirty="0" err="1">
                    <a:solidFill>
                      <a:schemeClr val="accent1"/>
                    </a:solidFill>
                  </a:rPr>
                  <a:t>row</a:t>
                </a:r>
                <a:r>
                  <a:rPr lang="fr-FR" sz="2400" dirty="0">
                    <a:solidFill>
                      <a:schemeClr val="accent1"/>
                    </a:solidFill>
                  </a:rPr>
                  <a:t> </a:t>
                </a:r>
                <a14:m>
                  <m:oMath xmlns:m="http://schemas.openxmlformats.org/officeDocument/2006/math">
                    <m:sSubSup>
                      <m:sSubSupPr>
                        <m:ctrlPr>
                          <a:rPr lang="fr-FR" sz="2400" i="1" smtClean="0">
                            <a:solidFill>
                              <a:schemeClr val="accent1"/>
                            </a:solidFill>
                            <a:latin typeface="Cambria Math" panose="02040503050406030204" pitchFamily="18" charset="0"/>
                          </a:rPr>
                        </m:ctrlPr>
                      </m:sSubSupPr>
                      <m:e>
                        <m:r>
                          <a:rPr lang="fr-FR" sz="2400" b="0" i="1" smtClean="0">
                            <a:solidFill>
                              <a:schemeClr val="accent1"/>
                            </a:solidFill>
                            <a:latin typeface="Cambria Math" panose="02040503050406030204" pitchFamily="18" charset="0"/>
                          </a:rPr>
                          <m:t>𝑥</m:t>
                        </m:r>
                      </m:e>
                      <m:sub>
                        <m:r>
                          <a:rPr lang="fr-FR" sz="2400" b="0" i="1" smtClean="0">
                            <a:solidFill>
                              <a:schemeClr val="accent1"/>
                            </a:solidFill>
                            <a:latin typeface="Cambria Math" panose="02040503050406030204" pitchFamily="18" charset="0"/>
                          </a:rPr>
                          <m:t>𝑖</m:t>
                        </m:r>
                      </m:sub>
                      <m:sup>
                        <m:r>
                          <a:rPr lang="fr-FR" sz="2400" b="0" i="1" smtClean="0">
                            <a:solidFill>
                              <a:schemeClr val="accent1"/>
                            </a:solidFill>
                            <a:latin typeface="Cambria Math" panose="02040503050406030204" pitchFamily="18" charset="0"/>
                          </a:rPr>
                          <m:t>𝑇</m:t>
                        </m:r>
                      </m:sup>
                    </m:sSubSup>
                  </m:oMath>
                </a14:m>
                <a:endParaRPr lang="fr-FR" sz="2400" dirty="0">
                  <a:solidFill>
                    <a:schemeClr val="accent1"/>
                  </a:solidFill>
                </a:endParaRPr>
              </a:p>
              <a:p>
                <a:pPr marL="800100" lvl="1" indent="-342900" algn="just">
                  <a:buFont typeface="Arial" panose="020B0604020202020204" pitchFamily="34" charset="0"/>
                  <a:buChar char="•"/>
                </a:pPr>
                <a14:m>
                  <m:oMath xmlns:m="http://schemas.openxmlformats.org/officeDocument/2006/math">
                    <m:sSub>
                      <m:sSubPr>
                        <m:ctrlPr>
                          <a:rPr lang="fr-FR" sz="2400" i="1" smtClean="0">
                            <a:solidFill>
                              <a:schemeClr val="accent1"/>
                            </a:solidFill>
                            <a:latin typeface="Cambria Math" panose="02040503050406030204" pitchFamily="18" charset="0"/>
                          </a:rPr>
                        </m:ctrlPr>
                      </m:sSubPr>
                      <m:e>
                        <m:acc>
                          <m:accPr>
                            <m:chr m:val="̂"/>
                            <m:ctrlPr>
                              <a:rPr lang="fr-FR" sz="2400" i="1" smtClean="0">
                                <a:solidFill>
                                  <a:schemeClr val="accent1"/>
                                </a:solidFill>
                                <a:latin typeface="Cambria Math" panose="02040503050406030204" pitchFamily="18" charset="0"/>
                              </a:rPr>
                            </m:ctrlPr>
                          </m:accPr>
                          <m:e>
                            <m:r>
                              <a:rPr lang="fr-FR" sz="2400" i="1" smtClean="0">
                                <a:solidFill>
                                  <a:schemeClr val="accent1"/>
                                </a:solidFill>
                                <a:latin typeface="Cambria Math" panose="02040503050406030204" pitchFamily="18" charset="0"/>
                                <a:ea typeface="Cambria Math" panose="02040503050406030204" pitchFamily="18" charset="0"/>
                              </a:rPr>
                              <m:t>𝛽</m:t>
                            </m:r>
                          </m:e>
                        </m:acc>
                      </m:e>
                      <m:sub>
                        <m:d>
                          <m:dPr>
                            <m:ctrlPr>
                              <a:rPr lang="fr-FR" sz="2400" b="0" i="1" smtClean="0">
                                <a:solidFill>
                                  <a:schemeClr val="accent1"/>
                                </a:solidFill>
                                <a:latin typeface="Cambria Math" panose="02040503050406030204" pitchFamily="18" charset="0"/>
                              </a:rPr>
                            </m:ctrlPr>
                          </m:dPr>
                          <m:e>
                            <m:r>
                              <a:rPr lang="fr-FR" sz="2400" b="0" i="1" smtClean="0">
                                <a:solidFill>
                                  <a:schemeClr val="accent1"/>
                                </a:solidFill>
                                <a:latin typeface="Cambria Math" panose="02040503050406030204" pitchFamily="18" charset="0"/>
                              </a:rPr>
                              <m:t>𝑖</m:t>
                            </m:r>
                          </m:e>
                        </m:d>
                      </m:sub>
                    </m:sSub>
                    <m:r>
                      <a:rPr lang="fr-FR" sz="2400" b="0" i="1" smtClean="0">
                        <a:solidFill>
                          <a:schemeClr val="accent1"/>
                        </a:solidFill>
                        <a:latin typeface="Cambria Math" panose="02040503050406030204" pitchFamily="18" charset="0"/>
                      </a:rPr>
                      <m:t>= </m:t>
                    </m:r>
                    <m:sSup>
                      <m:sSupPr>
                        <m:ctrlPr>
                          <a:rPr lang="fr-FR" sz="2400" b="0" i="1" smtClean="0">
                            <a:solidFill>
                              <a:schemeClr val="accent1"/>
                            </a:solidFill>
                            <a:latin typeface="Cambria Math" panose="02040503050406030204" pitchFamily="18" charset="0"/>
                          </a:rPr>
                        </m:ctrlPr>
                      </m:sSupPr>
                      <m:e>
                        <m:r>
                          <a:rPr lang="fr-FR" sz="2400" b="0" i="1" smtClean="0">
                            <a:solidFill>
                              <a:schemeClr val="accent1"/>
                            </a:solidFill>
                            <a:latin typeface="Cambria Math" panose="02040503050406030204" pitchFamily="18" charset="0"/>
                          </a:rPr>
                          <m:t>(</m:t>
                        </m:r>
                        <m:sSubSup>
                          <m:sSubSupPr>
                            <m:ctrlPr>
                              <a:rPr lang="fr-FR" sz="2400" b="0" i="1" smtClean="0">
                                <a:solidFill>
                                  <a:schemeClr val="accent1"/>
                                </a:solidFill>
                                <a:latin typeface="Cambria Math" panose="02040503050406030204" pitchFamily="18" charset="0"/>
                              </a:rPr>
                            </m:ctrlPr>
                          </m:sSubSupPr>
                          <m:e>
                            <m:r>
                              <a:rPr lang="fr-FR" sz="2400" b="0" i="1" smtClean="0">
                                <a:solidFill>
                                  <a:schemeClr val="accent1"/>
                                </a:solidFill>
                                <a:latin typeface="Cambria Math" panose="02040503050406030204" pitchFamily="18" charset="0"/>
                              </a:rPr>
                              <m:t>𝑋</m:t>
                            </m:r>
                          </m:e>
                          <m:sub>
                            <m:d>
                              <m:dPr>
                                <m:ctrlPr>
                                  <a:rPr lang="fr-FR" sz="2400" b="0" i="1" smtClean="0">
                                    <a:solidFill>
                                      <a:schemeClr val="accent1"/>
                                    </a:solidFill>
                                    <a:latin typeface="Cambria Math" panose="02040503050406030204" pitchFamily="18" charset="0"/>
                                  </a:rPr>
                                </m:ctrlPr>
                              </m:dPr>
                              <m:e>
                                <m:r>
                                  <a:rPr lang="fr-FR" sz="2400" b="0" i="1" smtClean="0">
                                    <a:solidFill>
                                      <a:schemeClr val="accent1"/>
                                    </a:solidFill>
                                    <a:latin typeface="Cambria Math" panose="02040503050406030204" pitchFamily="18" charset="0"/>
                                  </a:rPr>
                                  <m:t>𝑖</m:t>
                                </m:r>
                              </m:e>
                            </m:d>
                          </m:sub>
                          <m:sup>
                            <m:r>
                              <a:rPr lang="fr-FR" sz="2400" b="0" i="1" smtClean="0">
                                <a:solidFill>
                                  <a:schemeClr val="accent1"/>
                                </a:solidFill>
                                <a:latin typeface="Cambria Math" panose="02040503050406030204" pitchFamily="18" charset="0"/>
                              </a:rPr>
                              <m:t>𝑇</m:t>
                            </m:r>
                          </m:sup>
                        </m:sSubSup>
                        <m:sSub>
                          <m:sSubPr>
                            <m:ctrlPr>
                              <a:rPr lang="fr-FR" sz="2400" i="1">
                                <a:solidFill>
                                  <a:schemeClr val="accent1"/>
                                </a:solidFill>
                                <a:latin typeface="Cambria Math" panose="02040503050406030204" pitchFamily="18" charset="0"/>
                              </a:rPr>
                            </m:ctrlPr>
                          </m:sSubPr>
                          <m:e>
                            <m:r>
                              <a:rPr lang="fr-FR" sz="2400" i="1">
                                <a:solidFill>
                                  <a:schemeClr val="accent1"/>
                                </a:solidFill>
                                <a:latin typeface="Cambria Math" panose="02040503050406030204" pitchFamily="18" charset="0"/>
                              </a:rPr>
                              <m:t>𝑋</m:t>
                            </m:r>
                          </m:e>
                          <m:sub>
                            <m:r>
                              <a:rPr lang="fr-FR" sz="2400" i="1">
                                <a:solidFill>
                                  <a:schemeClr val="accent1"/>
                                </a:solidFill>
                                <a:latin typeface="Cambria Math" panose="02040503050406030204" pitchFamily="18" charset="0"/>
                              </a:rPr>
                              <m:t>(</m:t>
                            </m:r>
                            <m:r>
                              <a:rPr lang="fr-FR" sz="2400" i="1">
                                <a:solidFill>
                                  <a:schemeClr val="accent1"/>
                                </a:solidFill>
                                <a:latin typeface="Cambria Math" panose="02040503050406030204" pitchFamily="18" charset="0"/>
                              </a:rPr>
                              <m:t>𝑖</m:t>
                            </m:r>
                            <m:r>
                              <a:rPr lang="fr-FR" sz="2400" i="1">
                                <a:solidFill>
                                  <a:schemeClr val="accent1"/>
                                </a:solidFill>
                                <a:latin typeface="Cambria Math" panose="02040503050406030204" pitchFamily="18" charset="0"/>
                              </a:rPr>
                              <m:t>)</m:t>
                            </m:r>
                          </m:sub>
                        </m:sSub>
                        <m:r>
                          <a:rPr lang="fr-FR" sz="2400" b="0" i="1" smtClean="0">
                            <a:solidFill>
                              <a:schemeClr val="accent1"/>
                            </a:solidFill>
                            <a:latin typeface="Cambria Math" panose="02040503050406030204" pitchFamily="18" charset="0"/>
                          </a:rPr>
                          <m:t>)</m:t>
                        </m:r>
                      </m:e>
                      <m:sup>
                        <m:r>
                          <a:rPr lang="fr-FR" sz="2400" b="0" i="1" smtClean="0">
                            <a:solidFill>
                              <a:schemeClr val="accent1"/>
                            </a:solidFill>
                            <a:latin typeface="Cambria Math" panose="02040503050406030204" pitchFamily="18" charset="0"/>
                          </a:rPr>
                          <m:t>−1</m:t>
                        </m:r>
                      </m:sup>
                    </m:sSup>
                    <m:sSubSup>
                      <m:sSubSupPr>
                        <m:ctrlPr>
                          <a:rPr lang="fr-FR" sz="2400" i="1">
                            <a:solidFill>
                              <a:schemeClr val="accent1"/>
                            </a:solidFill>
                            <a:latin typeface="Cambria Math" panose="02040503050406030204" pitchFamily="18" charset="0"/>
                          </a:rPr>
                        </m:ctrlPr>
                      </m:sSubSupPr>
                      <m:e>
                        <m:r>
                          <a:rPr lang="fr-FR" sz="2400" i="1">
                            <a:solidFill>
                              <a:schemeClr val="accent1"/>
                            </a:solidFill>
                            <a:latin typeface="Cambria Math" panose="02040503050406030204" pitchFamily="18" charset="0"/>
                          </a:rPr>
                          <m:t>𝑋</m:t>
                        </m:r>
                      </m:e>
                      <m:sub>
                        <m:d>
                          <m:dPr>
                            <m:ctrlPr>
                              <a:rPr lang="fr-FR" sz="2400" i="1">
                                <a:solidFill>
                                  <a:schemeClr val="accent1"/>
                                </a:solidFill>
                                <a:latin typeface="Cambria Math" panose="02040503050406030204" pitchFamily="18" charset="0"/>
                              </a:rPr>
                            </m:ctrlPr>
                          </m:dPr>
                          <m:e>
                            <m:r>
                              <a:rPr lang="fr-FR" sz="2400" i="1">
                                <a:solidFill>
                                  <a:schemeClr val="accent1"/>
                                </a:solidFill>
                                <a:latin typeface="Cambria Math" panose="02040503050406030204" pitchFamily="18" charset="0"/>
                              </a:rPr>
                              <m:t>𝑖</m:t>
                            </m:r>
                          </m:e>
                        </m:d>
                      </m:sub>
                      <m:sup>
                        <m:r>
                          <a:rPr lang="fr-FR" sz="2400" i="1">
                            <a:solidFill>
                              <a:schemeClr val="accent1"/>
                            </a:solidFill>
                            <a:latin typeface="Cambria Math" panose="02040503050406030204" pitchFamily="18" charset="0"/>
                          </a:rPr>
                          <m:t>𝑇</m:t>
                        </m:r>
                      </m:sup>
                    </m:sSubSup>
                    <m:sSub>
                      <m:sSubPr>
                        <m:ctrlPr>
                          <a:rPr lang="fr-FR" sz="2400" i="1" smtClean="0">
                            <a:solidFill>
                              <a:schemeClr val="accent1"/>
                            </a:solidFill>
                            <a:latin typeface="Cambria Math" panose="02040503050406030204" pitchFamily="18" charset="0"/>
                          </a:rPr>
                        </m:ctrlPr>
                      </m:sSubPr>
                      <m:e>
                        <m:r>
                          <a:rPr lang="fr-FR" sz="2400" b="0" i="1" smtClean="0">
                            <a:solidFill>
                              <a:schemeClr val="accent1"/>
                            </a:solidFill>
                            <a:latin typeface="Cambria Math" panose="02040503050406030204" pitchFamily="18" charset="0"/>
                          </a:rPr>
                          <m:t>𝑌</m:t>
                        </m:r>
                      </m:e>
                      <m:sub>
                        <m:r>
                          <a:rPr lang="fr-FR" sz="2400" b="0" i="1" smtClean="0">
                            <a:solidFill>
                              <a:schemeClr val="accent1"/>
                            </a:solidFill>
                            <a:latin typeface="Cambria Math" panose="02040503050406030204" pitchFamily="18" charset="0"/>
                          </a:rPr>
                          <m:t>(</m:t>
                        </m:r>
                        <m:r>
                          <a:rPr lang="fr-FR" sz="2400" b="0" i="1" smtClean="0">
                            <a:solidFill>
                              <a:schemeClr val="accent1"/>
                            </a:solidFill>
                            <a:latin typeface="Cambria Math" panose="02040503050406030204" pitchFamily="18" charset="0"/>
                          </a:rPr>
                          <m:t>𝑖</m:t>
                        </m:r>
                        <m:r>
                          <a:rPr lang="fr-FR" sz="2400" b="0" i="1" smtClean="0">
                            <a:solidFill>
                              <a:schemeClr val="accent1"/>
                            </a:solidFill>
                            <a:latin typeface="Cambria Math" panose="02040503050406030204" pitchFamily="18" charset="0"/>
                          </a:rPr>
                          <m:t>)</m:t>
                        </m:r>
                      </m:sub>
                    </m:sSub>
                  </m:oMath>
                </a14:m>
                <a:r>
                  <a:rPr lang="fr-FR" sz="2400" dirty="0">
                    <a:solidFill>
                      <a:schemeClr val="tx1"/>
                    </a:solidFill>
                  </a:rPr>
                  <a:t> </a:t>
                </a:r>
              </a:p>
              <a:p>
                <a:pPr algn="just"/>
                <a:endParaRPr lang="fr-FR" sz="2400" dirty="0">
                  <a:solidFill>
                    <a:schemeClr val="accent1"/>
                  </a:solidFill>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1784004" y="2256241"/>
                <a:ext cx="8647731" cy="2806730"/>
              </a:xfrm>
              <a:prstGeom prst="rect">
                <a:avLst/>
              </a:prstGeom>
              <a:blipFill>
                <a:blip r:embed="rId2"/>
                <a:stretch>
                  <a:fillRect l="-1128" t="-1735" r="-1128"/>
                </a:stretch>
              </a:blipFill>
            </p:spPr>
            <p:txBody>
              <a:bodyPr/>
              <a:lstStyle/>
              <a:p>
                <a:r>
                  <a:rPr lang="fr-FR">
                    <a:noFill/>
                  </a:rPr>
                  <a:t> </a:t>
                </a:r>
              </a:p>
            </p:txBody>
          </p:sp>
        </mc:Fallback>
      </mc:AlternateContent>
      <p:sp>
        <p:nvSpPr>
          <p:cNvPr id="11" name="ZoneTexte 10"/>
          <p:cNvSpPr txBox="1"/>
          <p:nvPr/>
        </p:nvSpPr>
        <p:spPr>
          <a:xfrm>
            <a:off x="1280813" y="4936422"/>
            <a:ext cx="9670101" cy="646331"/>
          </a:xfrm>
          <a:prstGeom prst="rect">
            <a:avLst/>
          </a:prstGeom>
          <a:noFill/>
        </p:spPr>
        <p:txBody>
          <a:bodyPr wrap="square" rtlCol="0">
            <a:spAutoFit/>
          </a:bodyPr>
          <a:lstStyle/>
          <a:p>
            <a:r>
              <a:rPr lang="en-US" dirty="0"/>
              <a:t>Ref. R. Dennis Cook and Sanford Weisberg. Characterizations of an empirical influence function for detecting influential cases in regression, 1980, </a:t>
            </a:r>
            <a:r>
              <a:rPr lang="en-US" dirty="0">
                <a:hlinkClick r:id="rId3"/>
              </a:rPr>
              <a:t>https://www.jstor.org/stable/1268187</a:t>
            </a:r>
            <a:endParaRPr lang="fr-FR" dirty="0"/>
          </a:p>
        </p:txBody>
      </p:sp>
    </p:spTree>
    <p:extLst>
      <p:ext uri="{BB962C8B-B14F-4D97-AF65-F5344CB8AC3E}">
        <p14:creationId xmlns:p14="http://schemas.microsoft.com/office/powerpoint/2010/main" val="426392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1068191" y="1564448"/>
            <a:ext cx="10095346" cy="691793"/>
          </a:xfrm>
        </p:spPr>
        <p:txBody>
          <a:bodyPr/>
          <a:lstStyle/>
          <a:p>
            <a:pPr marL="0" indent="0">
              <a:buNone/>
            </a:pPr>
            <a:r>
              <a:rPr lang="fr-FR" b="1" dirty="0">
                <a:solidFill>
                  <a:schemeClr val="accent1"/>
                </a:solidFill>
              </a:rPr>
              <a:t>A simple </a:t>
            </a:r>
            <a:r>
              <a:rPr lang="fr-FR" b="1" dirty="0" err="1">
                <a:solidFill>
                  <a:schemeClr val="accent1"/>
                </a:solidFill>
              </a:rPr>
              <a:t>example</a:t>
            </a:r>
            <a:r>
              <a:rPr lang="fr-FR" b="1" dirty="0">
                <a:solidFill>
                  <a:schemeClr val="accent1"/>
                </a:solidFill>
              </a:rPr>
              <a:t>: </a:t>
            </a:r>
            <a:r>
              <a:rPr lang="fr-FR" b="1" dirty="0" err="1">
                <a:solidFill>
                  <a:schemeClr val="accent1"/>
                </a:solidFill>
              </a:rPr>
              <a:t>Cook’s</a:t>
            </a:r>
            <a:r>
              <a:rPr lang="fr-FR" b="1" dirty="0">
                <a:solidFill>
                  <a:schemeClr val="accent1"/>
                </a:solidFill>
              </a:rPr>
              <a:t> Distance</a:t>
            </a:r>
          </a:p>
        </p:txBody>
      </p:sp>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7</a:t>
            </a:fld>
            <a:endParaRPr lang="fr-FR"/>
          </a:p>
        </p:txBody>
      </p:sp>
      <p:sp>
        <p:nvSpPr>
          <p:cNvPr id="7" name="Titre 6"/>
          <p:cNvSpPr>
            <a:spLocks noGrp="1"/>
          </p:cNvSpPr>
          <p:nvPr>
            <p:ph type="title"/>
          </p:nvPr>
        </p:nvSpPr>
        <p:spPr/>
        <p:txBody>
          <a:bodyPr/>
          <a:lstStyle/>
          <a:p>
            <a:r>
              <a:rPr lang="fr-FR" dirty="0"/>
              <a:t>Introduction to Influence </a:t>
            </a:r>
            <a:r>
              <a:rPr lang="fr-FR" dirty="0" err="1"/>
              <a:t>Function</a:t>
            </a:r>
            <a:endParaRPr lang="fr-FR" dirty="0"/>
          </a:p>
        </p:txBody>
      </p:sp>
      <mc:AlternateContent xmlns:mc="http://schemas.openxmlformats.org/markup-compatibility/2006" xmlns:a14="http://schemas.microsoft.com/office/drawing/2010/main">
        <mc:Choice Requires="a14">
          <p:sp>
            <p:nvSpPr>
              <p:cNvPr id="9" name="ZoneTexte 8"/>
              <p:cNvSpPr txBox="1"/>
              <p:nvPr/>
            </p:nvSpPr>
            <p:spPr>
              <a:xfrm>
                <a:off x="1784004" y="2256241"/>
                <a:ext cx="8647731" cy="3000886"/>
              </a:xfrm>
              <a:prstGeom prst="rect">
                <a:avLst/>
              </a:prstGeom>
              <a:noFill/>
            </p:spPr>
            <p:txBody>
              <a:bodyPr wrap="square" rtlCol="0">
                <a:spAutoFit/>
              </a:bodyPr>
              <a:lstStyle/>
              <a:p>
                <a:pPr algn="just"/>
                <a:r>
                  <a:rPr lang="fr-FR" sz="2400" dirty="0"/>
                  <a:t>The </a:t>
                </a:r>
                <a:r>
                  <a:rPr lang="fr-FR" sz="2400" dirty="0" err="1"/>
                  <a:t>empirical</a:t>
                </a:r>
                <a:r>
                  <a:rPr lang="fr-FR" sz="2400" dirty="0"/>
                  <a:t> Influence </a:t>
                </a:r>
                <a:r>
                  <a:rPr lang="fr-FR" sz="2400" dirty="0" err="1"/>
                  <a:t>Function</a:t>
                </a:r>
                <a:r>
                  <a:rPr lang="fr-FR" sz="2400" dirty="0"/>
                  <a:t> </a:t>
                </a:r>
                <a:r>
                  <a:rPr lang="fr-FR" sz="2400" dirty="0" err="1"/>
                  <a:t>is</a:t>
                </a:r>
                <a:r>
                  <a:rPr lang="fr-FR" sz="2400" dirty="0"/>
                  <a:t>: </a:t>
                </a:r>
              </a:p>
              <a:p>
                <a:pPr algn="just">
                  <a:lnSpc>
                    <a:spcPct val="150000"/>
                  </a:lnSpc>
                </a:pPr>
                <a14:m>
                  <m:oMathPara xmlns:m="http://schemas.openxmlformats.org/officeDocument/2006/math">
                    <m:oMathParaPr>
                      <m:jc m:val="centerGroup"/>
                    </m:oMathParaPr>
                    <m:oMath xmlns:m="http://schemas.openxmlformats.org/officeDocument/2006/math">
                      <m:sSub>
                        <m:sSubPr>
                          <m:ctrlPr>
                            <a:rPr lang="fr-FR" sz="2400" i="1" smtClean="0">
                              <a:solidFill>
                                <a:schemeClr val="accent1"/>
                              </a:solidFill>
                              <a:latin typeface="Cambria Math" panose="02040503050406030204" pitchFamily="18" charset="0"/>
                            </a:rPr>
                          </m:ctrlPr>
                        </m:sSubPr>
                        <m:e>
                          <m:r>
                            <a:rPr lang="fr-FR" sz="2400" b="0" i="1" smtClean="0">
                              <a:solidFill>
                                <a:schemeClr val="accent1"/>
                              </a:solidFill>
                              <a:latin typeface="Cambria Math" panose="02040503050406030204" pitchFamily="18" charset="0"/>
                            </a:rPr>
                            <m:t>𝐼𝐹</m:t>
                          </m:r>
                        </m:e>
                        <m:sub>
                          <m:r>
                            <a:rPr lang="fr-FR" sz="2400" b="0" i="1" smtClean="0">
                              <a:solidFill>
                                <a:schemeClr val="accent1"/>
                              </a:solidFill>
                              <a:latin typeface="Cambria Math" panose="02040503050406030204" pitchFamily="18" charset="0"/>
                            </a:rPr>
                            <m:t>𝐴</m:t>
                          </m:r>
                        </m:sub>
                      </m:sSub>
                      <m:r>
                        <a:rPr lang="fr-FR" sz="2400" b="0" i="1" smtClean="0">
                          <a:solidFill>
                            <a:schemeClr val="accent1"/>
                          </a:solidFill>
                          <a:latin typeface="Cambria Math" panose="02040503050406030204" pitchFamily="18" charset="0"/>
                        </a:rPr>
                        <m:t>=(</m:t>
                      </m:r>
                      <m:sSub>
                        <m:sSubPr>
                          <m:ctrlPr>
                            <a:rPr lang="fr-FR" sz="2400" b="0" i="1" smtClean="0">
                              <a:solidFill>
                                <a:schemeClr val="accent1"/>
                              </a:solidFill>
                              <a:latin typeface="Cambria Math" panose="02040503050406030204" pitchFamily="18" charset="0"/>
                            </a:rPr>
                          </m:ctrlPr>
                        </m:sSubPr>
                        <m:e>
                          <m:acc>
                            <m:accPr>
                              <m:chr m:val="̂"/>
                              <m:ctrlPr>
                                <a:rPr lang="fr-FR" sz="2400" b="0" i="1" smtClean="0">
                                  <a:solidFill>
                                    <a:schemeClr val="accent1"/>
                                  </a:solidFill>
                                  <a:latin typeface="Cambria Math" panose="02040503050406030204" pitchFamily="18" charset="0"/>
                                </a:rPr>
                              </m:ctrlPr>
                            </m:accPr>
                            <m:e>
                              <m:r>
                                <a:rPr lang="fr-FR" sz="2400" b="0" i="1" smtClean="0">
                                  <a:solidFill>
                                    <a:schemeClr val="accent1"/>
                                  </a:solidFill>
                                  <a:latin typeface="Cambria Math" panose="02040503050406030204" pitchFamily="18" charset="0"/>
                                  <a:ea typeface="Cambria Math" panose="02040503050406030204" pitchFamily="18" charset="0"/>
                                </a:rPr>
                                <m:t>𝛽</m:t>
                              </m:r>
                            </m:e>
                          </m:acc>
                        </m:e>
                        <m:sub>
                          <m:d>
                            <m:dPr>
                              <m:ctrlPr>
                                <a:rPr lang="fr-FR" sz="2400" b="0" i="1" smtClean="0">
                                  <a:solidFill>
                                    <a:schemeClr val="accent1"/>
                                  </a:solidFill>
                                  <a:latin typeface="Cambria Math" panose="02040503050406030204" pitchFamily="18" charset="0"/>
                                </a:rPr>
                              </m:ctrlPr>
                            </m:dPr>
                            <m:e>
                              <m:r>
                                <a:rPr lang="fr-FR" sz="2400" b="0" i="1" smtClean="0">
                                  <a:solidFill>
                                    <a:schemeClr val="accent1"/>
                                  </a:solidFill>
                                  <a:latin typeface="Cambria Math" panose="02040503050406030204" pitchFamily="18" charset="0"/>
                                </a:rPr>
                                <m:t>𝑖</m:t>
                              </m:r>
                            </m:e>
                          </m:d>
                        </m:sub>
                      </m:sSub>
                      <m:r>
                        <a:rPr lang="fr-FR" sz="2400" b="0" i="1" smtClean="0">
                          <a:solidFill>
                            <a:schemeClr val="accent1"/>
                          </a:solidFill>
                          <a:latin typeface="Cambria Math" panose="02040503050406030204" pitchFamily="18" charset="0"/>
                        </a:rPr>
                        <m:t>− </m:t>
                      </m:r>
                      <m:acc>
                        <m:accPr>
                          <m:chr m:val="̂"/>
                          <m:ctrlPr>
                            <a:rPr lang="fr-FR" sz="2400" b="0" i="1" smtClean="0">
                              <a:solidFill>
                                <a:schemeClr val="accent1"/>
                              </a:solidFill>
                              <a:latin typeface="Cambria Math" panose="02040503050406030204" pitchFamily="18" charset="0"/>
                            </a:rPr>
                          </m:ctrlPr>
                        </m:accPr>
                        <m:e>
                          <m:r>
                            <a:rPr lang="fr-FR" sz="2400" b="0" i="1" smtClean="0">
                              <a:solidFill>
                                <a:schemeClr val="accent1"/>
                              </a:solidFill>
                              <a:latin typeface="Cambria Math" panose="02040503050406030204" pitchFamily="18" charset="0"/>
                              <a:ea typeface="Cambria Math" panose="02040503050406030204" pitchFamily="18" charset="0"/>
                            </a:rPr>
                            <m:t>𝛽</m:t>
                          </m:r>
                        </m:e>
                      </m:acc>
                      <m:r>
                        <a:rPr lang="fr-FR" sz="2400" b="0" i="1" smtClean="0">
                          <a:solidFill>
                            <a:schemeClr val="accent1"/>
                          </a:solidFill>
                          <a:latin typeface="Cambria Math" panose="02040503050406030204" pitchFamily="18" charset="0"/>
                        </a:rPr>
                        <m:t>)</m:t>
                      </m:r>
                    </m:oMath>
                  </m:oMathPara>
                </a14:m>
                <a:endParaRPr lang="fr-FR" sz="2400" dirty="0">
                  <a:solidFill>
                    <a:schemeClr val="accent1"/>
                  </a:solidFill>
                </a:endParaRPr>
              </a:p>
              <a:p>
                <a:pPr algn="just">
                  <a:lnSpc>
                    <a:spcPct val="150000"/>
                  </a:lnSpc>
                </a:pPr>
                <a:r>
                  <a:rPr lang="fr-FR" sz="2400" dirty="0"/>
                  <a:t>And </a:t>
                </a:r>
                <a:r>
                  <a:rPr lang="fr-FR" sz="2400" dirty="0" err="1"/>
                  <a:t>we</a:t>
                </a:r>
                <a:r>
                  <a:rPr lang="fr-FR" sz="2400" dirty="0"/>
                  <a:t> </a:t>
                </a:r>
                <a:r>
                  <a:rPr lang="fr-FR" sz="2400" dirty="0" err="1"/>
                  <a:t>can</a:t>
                </a:r>
                <a:r>
                  <a:rPr lang="fr-FR" sz="2400" dirty="0"/>
                  <a:t> </a:t>
                </a:r>
                <a:r>
                  <a:rPr lang="fr-FR" sz="2400" dirty="0" err="1"/>
                  <a:t>define</a:t>
                </a:r>
                <a:r>
                  <a:rPr lang="fr-FR" sz="2400" dirty="0"/>
                  <a:t> the </a:t>
                </a:r>
                <a:r>
                  <a:rPr lang="fr-FR" sz="2400" dirty="0" err="1"/>
                  <a:t>Cook’s</a:t>
                </a:r>
                <a:r>
                  <a:rPr lang="fr-FR" sz="2400" dirty="0"/>
                  <a:t> distance:</a:t>
                </a:r>
              </a:p>
              <a:p>
                <a:pPr algn="ctr">
                  <a:lnSpc>
                    <a:spcPct val="150000"/>
                  </a:lnSpc>
                </a:pPr>
                <a14:m>
                  <m:oMath xmlns:m="http://schemas.openxmlformats.org/officeDocument/2006/math">
                    <m:sSub>
                      <m:sSubPr>
                        <m:ctrlPr>
                          <a:rPr lang="fr-FR" sz="2400" i="1" smtClean="0">
                            <a:solidFill>
                              <a:schemeClr val="accent1"/>
                            </a:solidFill>
                            <a:latin typeface="Cambria Math" panose="02040503050406030204" pitchFamily="18" charset="0"/>
                          </a:rPr>
                        </m:ctrlPr>
                      </m:sSubPr>
                      <m:e>
                        <m:r>
                          <a:rPr lang="fr-FR" sz="2400" b="0" i="1" smtClean="0">
                            <a:solidFill>
                              <a:schemeClr val="accent1"/>
                            </a:solidFill>
                            <a:latin typeface="Cambria Math" panose="02040503050406030204" pitchFamily="18" charset="0"/>
                          </a:rPr>
                          <m:t>𝐷</m:t>
                        </m:r>
                      </m:e>
                      <m:sub>
                        <m:r>
                          <a:rPr lang="fr-FR" sz="2400" b="0" i="1" smtClean="0">
                            <a:solidFill>
                              <a:schemeClr val="accent1"/>
                            </a:solidFill>
                            <a:latin typeface="Cambria Math" panose="02040503050406030204" pitchFamily="18" charset="0"/>
                          </a:rPr>
                          <m:t>𝑖</m:t>
                        </m:r>
                      </m:sub>
                    </m:sSub>
                    <m:d>
                      <m:dPr>
                        <m:ctrlPr>
                          <a:rPr lang="fr-FR" sz="2400" b="0" i="1" smtClean="0">
                            <a:solidFill>
                              <a:schemeClr val="accent1"/>
                            </a:solidFill>
                            <a:latin typeface="Cambria Math" panose="02040503050406030204" pitchFamily="18" charset="0"/>
                          </a:rPr>
                        </m:ctrlPr>
                      </m:dPr>
                      <m:e>
                        <m:sSup>
                          <m:sSupPr>
                            <m:ctrlPr>
                              <a:rPr lang="fr-FR" sz="2400" b="0" i="1" smtClean="0">
                                <a:solidFill>
                                  <a:schemeClr val="accent1"/>
                                </a:solidFill>
                                <a:latin typeface="Cambria Math" panose="02040503050406030204" pitchFamily="18" charset="0"/>
                              </a:rPr>
                            </m:ctrlPr>
                          </m:sSupPr>
                          <m:e>
                            <m:r>
                              <a:rPr lang="fr-FR" sz="2400" b="0" i="1" smtClean="0">
                                <a:solidFill>
                                  <a:schemeClr val="accent1"/>
                                </a:solidFill>
                                <a:latin typeface="Cambria Math" panose="02040503050406030204" pitchFamily="18" charset="0"/>
                              </a:rPr>
                              <m:t>𝑋</m:t>
                            </m:r>
                          </m:e>
                          <m:sup>
                            <m:r>
                              <a:rPr lang="fr-FR" sz="2400" b="0" i="1" smtClean="0">
                                <a:solidFill>
                                  <a:schemeClr val="accent1"/>
                                </a:solidFill>
                                <a:latin typeface="Cambria Math" panose="02040503050406030204" pitchFamily="18" charset="0"/>
                              </a:rPr>
                              <m:t>𝑇</m:t>
                            </m:r>
                          </m:sup>
                        </m:sSup>
                        <m:r>
                          <a:rPr lang="fr-FR" sz="2400" b="0" i="1" smtClean="0">
                            <a:solidFill>
                              <a:schemeClr val="accent1"/>
                            </a:solidFill>
                            <a:latin typeface="Cambria Math" panose="02040503050406030204" pitchFamily="18" charset="0"/>
                          </a:rPr>
                          <m:t>𝑋</m:t>
                        </m:r>
                        <m:r>
                          <a:rPr lang="fr-FR" sz="2400" b="0" i="1" smtClean="0">
                            <a:solidFill>
                              <a:schemeClr val="accent1"/>
                            </a:solidFill>
                            <a:latin typeface="Cambria Math" panose="02040503050406030204" pitchFamily="18" charset="0"/>
                          </a:rPr>
                          <m:t>, </m:t>
                        </m:r>
                        <m:r>
                          <a:rPr lang="fr-FR" sz="2400" b="0" i="1" smtClean="0">
                            <a:solidFill>
                              <a:schemeClr val="accent1"/>
                            </a:solidFill>
                            <a:latin typeface="Cambria Math" panose="02040503050406030204" pitchFamily="18" charset="0"/>
                          </a:rPr>
                          <m:t>𝑝</m:t>
                        </m:r>
                        <m:sSup>
                          <m:sSupPr>
                            <m:ctrlPr>
                              <a:rPr lang="fr-FR" sz="2400" b="0" i="1" smtClean="0">
                                <a:solidFill>
                                  <a:schemeClr val="accent1"/>
                                </a:solidFill>
                                <a:latin typeface="Cambria Math" panose="02040503050406030204" pitchFamily="18" charset="0"/>
                              </a:rPr>
                            </m:ctrlPr>
                          </m:sSupPr>
                          <m:e>
                            <m:r>
                              <a:rPr lang="fr-FR" sz="2400" b="0" i="1" smtClean="0">
                                <a:solidFill>
                                  <a:schemeClr val="accent1"/>
                                </a:solidFill>
                                <a:latin typeface="Cambria Math" panose="02040503050406030204" pitchFamily="18" charset="0"/>
                              </a:rPr>
                              <m:t>𝑠</m:t>
                            </m:r>
                          </m:e>
                          <m:sup>
                            <m:r>
                              <a:rPr lang="fr-FR" sz="2400" b="0" i="1" smtClean="0">
                                <a:solidFill>
                                  <a:schemeClr val="accent1"/>
                                </a:solidFill>
                                <a:latin typeface="Cambria Math" panose="02040503050406030204" pitchFamily="18" charset="0"/>
                              </a:rPr>
                              <m:t>2</m:t>
                            </m:r>
                          </m:sup>
                        </m:sSup>
                      </m:e>
                    </m:d>
                    <m:r>
                      <a:rPr lang="fr-FR" sz="2400" b="0" i="1" smtClean="0">
                        <a:solidFill>
                          <a:schemeClr val="accent1"/>
                        </a:solidFill>
                        <a:latin typeface="Cambria Math" panose="02040503050406030204" pitchFamily="18" charset="0"/>
                      </a:rPr>
                      <m:t>= </m:t>
                    </m:r>
                    <m:f>
                      <m:fPr>
                        <m:ctrlPr>
                          <a:rPr lang="fr-FR" sz="2400" b="0" i="1" smtClean="0">
                            <a:solidFill>
                              <a:schemeClr val="accent1"/>
                            </a:solidFill>
                            <a:latin typeface="Cambria Math" panose="02040503050406030204" pitchFamily="18" charset="0"/>
                          </a:rPr>
                        </m:ctrlPr>
                      </m:fPr>
                      <m:num>
                        <m:sSup>
                          <m:sSupPr>
                            <m:ctrlPr>
                              <a:rPr lang="fr-FR" sz="2400" b="0" i="1" smtClean="0">
                                <a:solidFill>
                                  <a:schemeClr val="accent1"/>
                                </a:solidFill>
                                <a:latin typeface="Cambria Math" panose="02040503050406030204" pitchFamily="18" charset="0"/>
                              </a:rPr>
                            </m:ctrlPr>
                          </m:sSupPr>
                          <m:e>
                            <m:d>
                              <m:dPr>
                                <m:ctrlPr>
                                  <a:rPr lang="fr-FR" sz="2400" i="1">
                                    <a:solidFill>
                                      <a:schemeClr val="accent1"/>
                                    </a:solidFill>
                                    <a:latin typeface="Cambria Math" panose="02040503050406030204" pitchFamily="18" charset="0"/>
                                  </a:rPr>
                                </m:ctrlPr>
                              </m:dPr>
                              <m:e>
                                <m:sSub>
                                  <m:sSubPr>
                                    <m:ctrlPr>
                                      <a:rPr lang="fr-FR" sz="2400" i="1">
                                        <a:solidFill>
                                          <a:schemeClr val="accent1"/>
                                        </a:solidFill>
                                        <a:latin typeface="Cambria Math" panose="02040503050406030204" pitchFamily="18" charset="0"/>
                                      </a:rPr>
                                    </m:ctrlPr>
                                  </m:sSubPr>
                                  <m:e>
                                    <m:acc>
                                      <m:accPr>
                                        <m:chr m:val="̂"/>
                                        <m:ctrlPr>
                                          <a:rPr lang="fr-FR" sz="2400" i="1">
                                            <a:solidFill>
                                              <a:schemeClr val="accent1"/>
                                            </a:solidFill>
                                            <a:latin typeface="Cambria Math" panose="02040503050406030204" pitchFamily="18" charset="0"/>
                                          </a:rPr>
                                        </m:ctrlPr>
                                      </m:accPr>
                                      <m:e>
                                        <m:r>
                                          <a:rPr lang="fr-FR" sz="2400" i="1">
                                            <a:solidFill>
                                              <a:schemeClr val="accent1"/>
                                            </a:solidFill>
                                            <a:latin typeface="Cambria Math" panose="02040503050406030204" pitchFamily="18" charset="0"/>
                                            <a:ea typeface="Cambria Math" panose="02040503050406030204" pitchFamily="18" charset="0"/>
                                          </a:rPr>
                                          <m:t>𝛽</m:t>
                                        </m:r>
                                      </m:e>
                                    </m:acc>
                                  </m:e>
                                  <m:sub>
                                    <m:d>
                                      <m:dPr>
                                        <m:ctrlPr>
                                          <a:rPr lang="fr-FR" sz="2400" i="1">
                                            <a:solidFill>
                                              <a:schemeClr val="accent1"/>
                                            </a:solidFill>
                                            <a:latin typeface="Cambria Math" panose="02040503050406030204" pitchFamily="18" charset="0"/>
                                          </a:rPr>
                                        </m:ctrlPr>
                                      </m:dPr>
                                      <m:e>
                                        <m:r>
                                          <a:rPr lang="fr-FR" sz="2400" i="1">
                                            <a:solidFill>
                                              <a:schemeClr val="accent1"/>
                                            </a:solidFill>
                                            <a:latin typeface="Cambria Math" panose="02040503050406030204" pitchFamily="18" charset="0"/>
                                          </a:rPr>
                                          <m:t>𝑖</m:t>
                                        </m:r>
                                      </m:e>
                                    </m:d>
                                  </m:sub>
                                </m:sSub>
                                <m:r>
                                  <a:rPr lang="fr-FR" sz="2400" i="1">
                                    <a:solidFill>
                                      <a:schemeClr val="accent1"/>
                                    </a:solidFill>
                                    <a:latin typeface="Cambria Math" panose="02040503050406030204" pitchFamily="18" charset="0"/>
                                  </a:rPr>
                                  <m:t>− </m:t>
                                </m:r>
                                <m:acc>
                                  <m:accPr>
                                    <m:chr m:val="̂"/>
                                    <m:ctrlPr>
                                      <a:rPr lang="fr-FR" sz="2400" i="1">
                                        <a:solidFill>
                                          <a:schemeClr val="accent1"/>
                                        </a:solidFill>
                                        <a:latin typeface="Cambria Math" panose="02040503050406030204" pitchFamily="18" charset="0"/>
                                      </a:rPr>
                                    </m:ctrlPr>
                                  </m:accPr>
                                  <m:e>
                                    <m:r>
                                      <a:rPr lang="fr-FR" sz="2400" i="1">
                                        <a:solidFill>
                                          <a:schemeClr val="accent1"/>
                                        </a:solidFill>
                                        <a:latin typeface="Cambria Math" panose="02040503050406030204" pitchFamily="18" charset="0"/>
                                        <a:ea typeface="Cambria Math" panose="02040503050406030204" pitchFamily="18" charset="0"/>
                                      </a:rPr>
                                      <m:t>𝛽</m:t>
                                    </m:r>
                                  </m:e>
                                </m:acc>
                              </m:e>
                            </m:d>
                            <m:r>
                              <m:rPr>
                                <m:nor/>
                              </m:rPr>
                              <a:rPr lang="fr-FR" sz="2400" dirty="0">
                                <a:solidFill>
                                  <a:schemeClr val="accent1"/>
                                </a:solidFill>
                              </a:rPr>
                              <m:t> </m:t>
                            </m:r>
                          </m:e>
                          <m:sup>
                            <m:r>
                              <a:rPr lang="fr-FR" sz="2400" b="0" i="1" smtClean="0">
                                <a:solidFill>
                                  <a:schemeClr val="accent1"/>
                                </a:solidFill>
                                <a:latin typeface="Cambria Math" panose="02040503050406030204" pitchFamily="18" charset="0"/>
                              </a:rPr>
                              <m:t>𝑇</m:t>
                            </m:r>
                          </m:sup>
                        </m:sSup>
                        <m:r>
                          <a:rPr lang="fr-FR" sz="2400" b="0" i="1" smtClean="0">
                            <a:solidFill>
                              <a:schemeClr val="accent1"/>
                            </a:solidFill>
                            <a:latin typeface="Cambria Math" panose="02040503050406030204" pitchFamily="18" charset="0"/>
                          </a:rPr>
                          <m:t>(</m:t>
                        </m:r>
                        <m:sSup>
                          <m:sSupPr>
                            <m:ctrlPr>
                              <a:rPr lang="fr-FR" sz="2400" b="0" i="1" smtClean="0">
                                <a:solidFill>
                                  <a:schemeClr val="accent1"/>
                                </a:solidFill>
                                <a:latin typeface="Cambria Math" panose="02040503050406030204" pitchFamily="18" charset="0"/>
                              </a:rPr>
                            </m:ctrlPr>
                          </m:sSupPr>
                          <m:e>
                            <m:r>
                              <a:rPr lang="fr-FR" sz="2400" b="0" i="1" smtClean="0">
                                <a:solidFill>
                                  <a:schemeClr val="accent1"/>
                                </a:solidFill>
                                <a:latin typeface="Cambria Math" panose="02040503050406030204" pitchFamily="18" charset="0"/>
                              </a:rPr>
                              <m:t>𝑋</m:t>
                            </m:r>
                          </m:e>
                          <m:sup>
                            <m:r>
                              <a:rPr lang="fr-FR" sz="2400" b="0" i="1" smtClean="0">
                                <a:solidFill>
                                  <a:schemeClr val="accent1"/>
                                </a:solidFill>
                                <a:latin typeface="Cambria Math" panose="02040503050406030204" pitchFamily="18" charset="0"/>
                              </a:rPr>
                              <m:t>𝑇</m:t>
                            </m:r>
                          </m:sup>
                        </m:sSup>
                        <m:r>
                          <a:rPr lang="fr-FR" sz="2400" b="0" i="1" smtClean="0">
                            <a:solidFill>
                              <a:schemeClr val="accent1"/>
                            </a:solidFill>
                            <a:latin typeface="Cambria Math" panose="02040503050406030204" pitchFamily="18" charset="0"/>
                          </a:rPr>
                          <m:t>𝑋</m:t>
                        </m:r>
                        <m:r>
                          <a:rPr lang="fr-FR" sz="2400" b="0" i="1" smtClean="0">
                            <a:solidFill>
                              <a:schemeClr val="accent1"/>
                            </a:solidFill>
                            <a:latin typeface="Cambria Math" panose="02040503050406030204" pitchFamily="18" charset="0"/>
                          </a:rPr>
                          <m:t>)(</m:t>
                        </m:r>
                        <m:sSub>
                          <m:sSubPr>
                            <m:ctrlPr>
                              <a:rPr lang="fr-FR" sz="2400" i="1">
                                <a:solidFill>
                                  <a:schemeClr val="accent1"/>
                                </a:solidFill>
                                <a:latin typeface="Cambria Math" panose="02040503050406030204" pitchFamily="18" charset="0"/>
                              </a:rPr>
                            </m:ctrlPr>
                          </m:sSubPr>
                          <m:e>
                            <m:acc>
                              <m:accPr>
                                <m:chr m:val="̂"/>
                                <m:ctrlPr>
                                  <a:rPr lang="fr-FR" sz="2400" i="1">
                                    <a:solidFill>
                                      <a:schemeClr val="accent1"/>
                                    </a:solidFill>
                                    <a:latin typeface="Cambria Math" panose="02040503050406030204" pitchFamily="18" charset="0"/>
                                  </a:rPr>
                                </m:ctrlPr>
                              </m:accPr>
                              <m:e>
                                <m:r>
                                  <a:rPr lang="fr-FR" sz="2400" i="1">
                                    <a:solidFill>
                                      <a:schemeClr val="accent1"/>
                                    </a:solidFill>
                                    <a:latin typeface="Cambria Math" panose="02040503050406030204" pitchFamily="18" charset="0"/>
                                    <a:ea typeface="Cambria Math" panose="02040503050406030204" pitchFamily="18" charset="0"/>
                                  </a:rPr>
                                  <m:t>𝛽</m:t>
                                </m:r>
                              </m:e>
                            </m:acc>
                          </m:e>
                          <m:sub>
                            <m:d>
                              <m:dPr>
                                <m:ctrlPr>
                                  <a:rPr lang="fr-FR" sz="2400" i="1">
                                    <a:solidFill>
                                      <a:schemeClr val="accent1"/>
                                    </a:solidFill>
                                    <a:latin typeface="Cambria Math" panose="02040503050406030204" pitchFamily="18" charset="0"/>
                                  </a:rPr>
                                </m:ctrlPr>
                              </m:dPr>
                              <m:e>
                                <m:r>
                                  <a:rPr lang="fr-FR" sz="2400" i="1">
                                    <a:solidFill>
                                      <a:schemeClr val="accent1"/>
                                    </a:solidFill>
                                    <a:latin typeface="Cambria Math" panose="02040503050406030204" pitchFamily="18" charset="0"/>
                                  </a:rPr>
                                  <m:t>𝑖</m:t>
                                </m:r>
                              </m:e>
                            </m:d>
                          </m:sub>
                        </m:sSub>
                        <m:r>
                          <a:rPr lang="fr-FR" sz="2400" i="1">
                            <a:solidFill>
                              <a:schemeClr val="accent1"/>
                            </a:solidFill>
                            <a:latin typeface="Cambria Math" panose="02040503050406030204" pitchFamily="18" charset="0"/>
                          </a:rPr>
                          <m:t>− </m:t>
                        </m:r>
                        <m:acc>
                          <m:accPr>
                            <m:chr m:val="̂"/>
                            <m:ctrlPr>
                              <a:rPr lang="fr-FR" sz="2400" i="1">
                                <a:solidFill>
                                  <a:schemeClr val="accent1"/>
                                </a:solidFill>
                                <a:latin typeface="Cambria Math" panose="02040503050406030204" pitchFamily="18" charset="0"/>
                              </a:rPr>
                            </m:ctrlPr>
                          </m:accPr>
                          <m:e>
                            <m:r>
                              <a:rPr lang="fr-FR" sz="2400" i="1">
                                <a:solidFill>
                                  <a:schemeClr val="accent1"/>
                                </a:solidFill>
                                <a:latin typeface="Cambria Math" panose="02040503050406030204" pitchFamily="18" charset="0"/>
                                <a:ea typeface="Cambria Math" panose="02040503050406030204" pitchFamily="18" charset="0"/>
                              </a:rPr>
                              <m:t>𝛽</m:t>
                            </m:r>
                          </m:e>
                        </m:acc>
                        <m:r>
                          <a:rPr lang="fr-FR" sz="2400" i="1">
                            <a:solidFill>
                              <a:schemeClr val="accent1"/>
                            </a:solidFill>
                            <a:latin typeface="Cambria Math" panose="02040503050406030204" pitchFamily="18" charset="0"/>
                          </a:rPr>
                          <m:t>)</m:t>
                        </m:r>
                        <m:r>
                          <m:rPr>
                            <m:nor/>
                          </m:rPr>
                          <a:rPr lang="fr-FR" sz="2400" dirty="0">
                            <a:solidFill>
                              <a:schemeClr val="accent1"/>
                            </a:solidFill>
                          </a:rPr>
                          <m:t> </m:t>
                        </m:r>
                      </m:num>
                      <m:den>
                        <m:r>
                          <a:rPr lang="fr-FR" sz="2400" b="0" i="1" smtClean="0">
                            <a:solidFill>
                              <a:schemeClr val="accent1"/>
                            </a:solidFill>
                            <a:latin typeface="Cambria Math" panose="02040503050406030204" pitchFamily="18" charset="0"/>
                          </a:rPr>
                          <m:t>𝑝</m:t>
                        </m:r>
                        <m:sSup>
                          <m:sSupPr>
                            <m:ctrlPr>
                              <a:rPr lang="fr-FR" sz="2400" b="0" i="1" smtClean="0">
                                <a:solidFill>
                                  <a:schemeClr val="accent1"/>
                                </a:solidFill>
                                <a:latin typeface="Cambria Math" panose="02040503050406030204" pitchFamily="18" charset="0"/>
                              </a:rPr>
                            </m:ctrlPr>
                          </m:sSupPr>
                          <m:e>
                            <m:r>
                              <a:rPr lang="fr-FR" sz="2400" b="0" i="1" smtClean="0">
                                <a:solidFill>
                                  <a:schemeClr val="accent1"/>
                                </a:solidFill>
                                <a:latin typeface="Cambria Math" panose="02040503050406030204" pitchFamily="18" charset="0"/>
                              </a:rPr>
                              <m:t>𝑠</m:t>
                            </m:r>
                          </m:e>
                          <m:sup>
                            <m:r>
                              <a:rPr lang="fr-FR" sz="2400" b="0" i="1" smtClean="0">
                                <a:solidFill>
                                  <a:schemeClr val="accent1"/>
                                </a:solidFill>
                                <a:latin typeface="Cambria Math" panose="02040503050406030204" pitchFamily="18" charset="0"/>
                              </a:rPr>
                              <m:t>2</m:t>
                            </m:r>
                          </m:sup>
                        </m:sSup>
                      </m:den>
                    </m:f>
                  </m:oMath>
                </a14:m>
                <a:r>
                  <a:rPr lang="fr-FR" sz="2400" dirty="0">
                    <a:solidFill>
                      <a:schemeClr val="accent1"/>
                    </a:solidFill>
                  </a:rPr>
                  <a:t> </a:t>
                </a:r>
                <a:endParaRPr lang="fr-FR" sz="2400" dirty="0">
                  <a:solidFill>
                    <a:schemeClr val="tx1"/>
                  </a:solidFill>
                </a:endParaRPr>
              </a:p>
              <a:p>
                <a:pPr algn="just"/>
                <a:endParaRPr lang="fr-FR" sz="2400" dirty="0">
                  <a:solidFill>
                    <a:schemeClr val="accent1"/>
                  </a:solidFill>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1784004" y="2256241"/>
                <a:ext cx="8647731" cy="3000886"/>
              </a:xfrm>
              <a:prstGeom prst="rect">
                <a:avLst/>
              </a:prstGeom>
              <a:blipFill>
                <a:blip r:embed="rId2"/>
                <a:stretch>
                  <a:fillRect l="-1128" t="-1626"/>
                </a:stretch>
              </a:blipFill>
            </p:spPr>
            <p:txBody>
              <a:bodyPr/>
              <a:lstStyle/>
              <a:p>
                <a:r>
                  <a:rPr lang="fr-FR">
                    <a:noFill/>
                  </a:rPr>
                  <a:t> </a:t>
                </a:r>
              </a:p>
            </p:txBody>
          </p:sp>
        </mc:Fallback>
      </mc:AlternateContent>
      <p:sp>
        <p:nvSpPr>
          <p:cNvPr id="11" name="ZoneTexte 10"/>
          <p:cNvSpPr txBox="1"/>
          <p:nvPr/>
        </p:nvSpPr>
        <p:spPr>
          <a:xfrm>
            <a:off x="1280813" y="4936422"/>
            <a:ext cx="9670101" cy="646331"/>
          </a:xfrm>
          <a:prstGeom prst="rect">
            <a:avLst/>
          </a:prstGeom>
          <a:noFill/>
        </p:spPr>
        <p:txBody>
          <a:bodyPr wrap="square" rtlCol="0">
            <a:spAutoFit/>
          </a:bodyPr>
          <a:lstStyle/>
          <a:p>
            <a:r>
              <a:rPr lang="en-US" dirty="0"/>
              <a:t>Ref. R. Dennis Cook and Sanford Weisberg. Characterizations of an empirical influence function for detecting influential cases in regression, 1980, </a:t>
            </a:r>
            <a:r>
              <a:rPr lang="en-US" dirty="0">
                <a:hlinkClick r:id="rId3"/>
              </a:rPr>
              <a:t>https://www.jstor.org/stable/1268187</a:t>
            </a:r>
            <a:endParaRPr lang="fr-FR" dirty="0"/>
          </a:p>
        </p:txBody>
      </p:sp>
    </p:spTree>
    <p:extLst>
      <p:ext uri="{BB962C8B-B14F-4D97-AF65-F5344CB8AC3E}">
        <p14:creationId xmlns:p14="http://schemas.microsoft.com/office/powerpoint/2010/main" val="3897759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1068191" y="1564448"/>
            <a:ext cx="10095346" cy="691793"/>
          </a:xfrm>
        </p:spPr>
        <p:txBody>
          <a:bodyPr/>
          <a:lstStyle/>
          <a:p>
            <a:pPr marL="0" indent="0">
              <a:buNone/>
            </a:pPr>
            <a:r>
              <a:rPr lang="fr-FR" b="1" dirty="0">
                <a:solidFill>
                  <a:schemeClr val="accent1"/>
                </a:solidFill>
              </a:rPr>
              <a:t>A simple </a:t>
            </a:r>
            <a:r>
              <a:rPr lang="fr-FR" b="1" dirty="0" err="1">
                <a:solidFill>
                  <a:schemeClr val="accent1"/>
                </a:solidFill>
              </a:rPr>
              <a:t>example</a:t>
            </a:r>
            <a:r>
              <a:rPr lang="fr-FR" b="1" dirty="0">
                <a:solidFill>
                  <a:schemeClr val="accent1"/>
                </a:solidFill>
              </a:rPr>
              <a:t>: </a:t>
            </a:r>
            <a:r>
              <a:rPr lang="fr-FR" b="1" dirty="0" err="1">
                <a:solidFill>
                  <a:schemeClr val="accent1"/>
                </a:solidFill>
              </a:rPr>
              <a:t>Cook’s</a:t>
            </a:r>
            <a:r>
              <a:rPr lang="fr-FR" b="1" dirty="0">
                <a:solidFill>
                  <a:schemeClr val="accent1"/>
                </a:solidFill>
              </a:rPr>
              <a:t> Distance</a:t>
            </a:r>
          </a:p>
        </p:txBody>
      </p:sp>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8</a:t>
            </a:fld>
            <a:endParaRPr lang="fr-FR"/>
          </a:p>
        </p:txBody>
      </p:sp>
      <p:sp>
        <p:nvSpPr>
          <p:cNvPr id="7" name="Titre 6"/>
          <p:cNvSpPr>
            <a:spLocks noGrp="1"/>
          </p:cNvSpPr>
          <p:nvPr>
            <p:ph type="title"/>
          </p:nvPr>
        </p:nvSpPr>
        <p:spPr/>
        <p:txBody>
          <a:bodyPr/>
          <a:lstStyle/>
          <a:p>
            <a:r>
              <a:rPr lang="fr-FR" dirty="0"/>
              <a:t>Introduction to Influence </a:t>
            </a:r>
            <a:r>
              <a:rPr lang="fr-FR" dirty="0" err="1"/>
              <a:t>Function</a:t>
            </a:r>
            <a:endParaRPr lang="fr-FR" dirty="0"/>
          </a:p>
        </p:txBody>
      </p:sp>
      <mc:AlternateContent xmlns:mc="http://schemas.openxmlformats.org/markup-compatibility/2006" xmlns:a14="http://schemas.microsoft.com/office/drawing/2010/main">
        <mc:Choice Requires="a14">
          <p:sp>
            <p:nvSpPr>
              <p:cNvPr id="9" name="ZoneTexte 8"/>
              <p:cNvSpPr txBox="1"/>
              <p:nvPr/>
            </p:nvSpPr>
            <p:spPr>
              <a:xfrm>
                <a:off x="1784004" y="2256241"/>
                <a:ext cx="8647731" cy="2924134"/>
              </a:xfrm>
              <a:prstGeom prst="rect">
                <a:avLst/>
              </a:prstGeom>
              <a:noFill/>
            </p:spPr>
            <p:txBody>
              <a:bodyPr wrap="square" rtlCol="0">
                <a:spAutoFit/>
              </a:bodyPr>
              <a:lstStyle/>
              <a:p>
                <a:pPr algn="just"/>
                <a:r>
                  <a:rPr lang="fr-FR" sz="2400" dirty="0"/>
                  <a:t>Cook’s distance:</a:t>
                </a:r>
              </a:p>
              <a:p>
                <a:pPr algn="ctr"/>
                <a14:m>
                  <m:oMathPara xmlns:m="http://schemas.openxmlformats.org/officeDocument/2006/math">
                    <m:oMathParaPr>
                      <m:jc m:val="centerGroup"/>
                    </m:oMathParaPr>
                    <m:oMath xmlns:m="http://schemas.openxmlformats.org/officeDocument/2006/math">
                      <m:sSub>
                        <m:sSubPr>
                          <m:ctrlPr>
                            <a:rPr lang="fr-FR" sz="2400" i="1" smtClean="0">
                              <a:solidFill>
                                <a:schemeClr val="accent1"/>
                              </a:solidFill>
                              <a:latin typeface="Cambria Math" panose="02040503050406030204" pitchFamily="18" charset="0"/>
                            </a:rPr>
                          </m:ctrlPr>
                        </m:sSubPr>
                        <m:e>
                          <m:r>
                            <a:rPr lang="fr-FR" sz="2400" b="0" i="1" smtClean="0">
                              <a:solidFill>
                                <a:schemeClr val="accent1"/>
                              </a:solidFill>
                              <a:latin typeface="Cambria Math" panose="02040503050406030204" pitchFamily="18" charset="0"/>
                            </a:rPr>
                            <m:t>𝐷</m:t>
                          </m:r>
                        </m:e>
                        <m:sub>
                          <m:r>
                            <a:rPr lang="fr-FR" sz="2400" b="0" i="1" smtClean="0">
                              <a:solidFill>
                                <a:schemeClr val="accent1"/>
                              </a:solidFill>
                              <a:latin typeface="Cambria Math" panose="02040503050406030204" pitchFamily="18" charset="0"/>
                            </a:rPr>
                            <m:t>𝑖</m:t>
                          </m:r>
                        </m:sub>
                      </m:sSub>
                      <m:d>
                        <m:dPr>
                          <m:ctrlPr>
                            <a:rPr lang="fr-FR" sz="2400" b="0" i="1" smtClean="0">
                              <a:solidFill>
                                <a:schemeClr val="accent1"/>
                              </a:solidFill>
                              <a:latin typeface="Cambria Math" panose="02040503050406030204" pitchFamily="18" charset="0"/>
                            </a:rPr>
                          </m:ctrlPr>
                        </m:dPr>
                        <m:e>
                          <m:sSup>
                            <m:sSupPr>
                              <m:ctrlPr>
                                <a:rPr lang="fr-FR" sz="2400" b="0" i="1" smtClean="0">
                                  <a:solidFill>
                                    <a:schemeClr val="accent1"/>
                                  </a:solidFill>
                                  <a:latin typeface="Cambria Math" panose="02040503050406030204" pitchFamily="18" charset="0"/>
                                </a:rPr>
                              </m:ctrlPr>
                            </m:sSupPr>
                            <m:e>
                              <m:r>
                                <a:rPr lang="fr-FR" sz="2400" b="0" i="1" smtClean="0">
                                  <a:solidFill>
                                    <a:schemeClr val="accent1"/>
                                  </a:solidFill>
                                  <a:latin typeface="Cambria Math" panose="02040503050406030204" pitchFamily="18" charset="0"/>
                                </a:rPr>
                                <m:t>𝑋</m:t>
                              </m:r>
                            </m:e>
                            <m:sup>
                              <m:r>
                                <a:rPr lang="fr-FR" sz="2400" b="0" i="1" smtClean="0">
                                  <a:solidFill>
                                    <a:schemeClr val="accent1"/>
                                  </a:solidFill>
                                  <a:latin typeface="Cambria Math" panose="02040503050406030204" pitchFamily="18" charset="0"/>
                                </a:rPr>
                                <m:t>𝑇</m:t>
                              </m:r>
                            </m:sup>
                          </m:sSup>
                          <m:r>
                            <a:rPr lang="fr-FR" sz="2400" b="0" i="1" smtClean="0">
                              <a:solidFill>
                                <a:schemeClr val="accent1"/>
                              </a:solidFill>
                              <a:latin typeface="Cambria Math" panose="02040503050406030204" pitchFamily="18" charset="0"/>
                            </a:rPr>
                            <m:t>𝑋</m:t>
                          </m:r>
                          <m:r>
                            <a:rPr lang="fr-FR" sz="2400" b="0" i="1" smtClean="0">
                              <a:solidFill>
                                <a:schemeClr val="accent1"/>
                              </a:solidFill>
                              <a:latin typeface="Cambria Math" panose="02040503050406030204" pitchFamily="18" charset="0"/>
                            </a:rPr>
                            <m:t>, </m:t>
                          </m:r>
                          <m:r>
                            <a:rPr lang="fr-FR" sz="2400" b="0" i="1" smtClean="0">
                              <a:solidFill>
                                <a:schemeClr val="accent1"/>
                              </a:solidFill>
                              <a:latin typeface="Cambria Math" panose="02040503050406030204" pitchFamily="18" charset="0"/>
                            </a:rPr>
                            <m:t>𝑝</m:t>
                          </m:r>
                          <m:sSup>
                            <m:sSupPr>
                              <m:ctrlPr>
                                <a:rPr lang="fr-FR" sz="2400" b="0" i="1" smtClean="0">
                                  <a:solidFill>
                                    <a:schemeClr val="accent1"/>
                                  </a:solidFill>
                                  <a:latin typeface="Cambria Math" panose="02040503050406030204" pitchFamily="18" charset="0"/>
                                </a:rPr>
                              </m:ctrlPr>
                            </m:sSupPr>
                            <m:e>
                              <m:r>
                                <a:rPr lang="fr-FR" sz="2400" b="0" i="1" smtClean="0">
                                  <a:solidFill>
                                    <a:schemeClr val="accent1"/>
                                  </a:solidFill>
                                  <a:latin typeface="Cambria Math" panose="02040503050406030204" pitchFamily="18" charset="0"/>
                                </a:rPr>
                                <m:t>𝑠</m:t>
                              </m:r>
                            </m:e>
                            <m:sup>
                              <m:r>
                                <a:rPr lang="fr-FR" sz="2400" b="0" i="1" smtClean="0">
                                  <a:solidFill>
                                    <a:schemeClr val="accent1"/>
                                  </a:solidFill>
                                  <a:latin typeface="Cambria Math" panose="02040503050406030204" pitchFamily="18" charset="0"/>
                                </a:rPr>
                                <m:t>2</m:t>
                              </m:r>
                            </m:sup>
                          </m:sSup>
                        </m:e>
                      </m:d>
                      <m:r>
                        <a:rPr lang="fr-FR" sz="2400" b="0" i="1" smtClean="0">
                          <a:solidFill>
                            <a:schemeClr val="accent1"/>
                          </a:solidFill>
                          <a:latin typeface="Cambria Math" panose="02040503050406030204" pitchFamily="18" charset="0"/>
                        </a:rPr>
                        <m:t>= </m:t>
                      </m:r>
                      <m:f>
                        <m:fPr>
                          <m:ctrlPr>
                            <a:rPr lang="fr-FR" sz="2400" b="0" i="1" smtClean="0">
                              <a:solidFill>
                                <a:schemeClr val="accent1"/>
                              </a:solidFill>
                              <a:latin typeface="Cambria Math" panose="02040503050406030204" pitchFamily="18" charset="0"/>
                            </a:rPr>
                          </m:ctrlPr>
                        </m:fPr>
                        <m:num>
                          <m:sSup>
                            <m:sSupPr>
                              <m:ctrlPr>
                                <a:rPr lang="fr-FR" sz="2400" b="0" i="1" smtClean="0">
                                  <a:solidFill>
                                    <a:schemeClr val="accent1"/>
                                  </a:solidFill>
                                  <a:latin typeface="Cambria Math" panose="02040503050406030204" pitchFamily="18" charset="0"/>
                                </a:rPr>
                              </m:ctrlPr>
                            </m:sSupPr>
                            <m:e>
                              <m:d>
                                <m:dPr>
                                  <m:ctrlPr>
                                    <a:rPr lang="fr-FR" sz="2400" i="1">
                                      <a:solidFill>
                                        <a:schemeClr val="accent1"/>
                                      </a:solidFill>
                                      <a:latin typeface="Cambria Math" panose="02040503050406030204" pitchFamily="18" charset="0"/>
                                    </a:rPr>
                                  </m:ctrlPr>
                                </m:dPr>
                                <m:e>
                                  <m:sSub>
                                    <m:sSubPr>
                                      <m:ctrlPr>
                                        <a:rPr lang="fr-FR" sz="2400" i="1">
                                          <a:solidFill>
                                            <a:schemeClr val="accent1"/>
                                          </a:solidFill>
                                          <a:latin typeface="Cambria Math" panose="02040503050406030204" pitchFamily="18" charset="0"/>
                                        </a:rPr>
                                      </m:ctrlPr>
                                    </m:sSubPr>
                                    <m:e>
                                      <m:acc>
                                        <m:accPr>
                                          <m:chr m:val="̂"/>
                                          <m:ctrlPr>
                                            <a:rPr lang="fr-FR" sz="2400" i="1">
                                              <a:solidFill>
                                                <a:schemeClr val="accent1"/>
                                              </a:solidFill>
                                              <a:latin typeface="Cambria Math" panose="02040503050406030204" pitchFamily="18" charset="0"/>
                                            </a:rPr>
                                          </m:ctrlPr>
                                        </m:accPr>
                                        <m:e>
                                          <m:r>
                                            <a:rPr lang="fr-FR" sz="2400" i="1">
                                              <a:solidFill>
                                                <a:schemeClr val="accent1"/>
                                              </a:solidFill>
                                              <a:latin typeface="Cambria Math" panose="02040503050406030204" pitchFamily="18" charset="0"/>
                                              <a:ea typeface="Cambria Math" panose="02040503050406030204" pitchFamily="18" charset="0"/>
                                            </a:rPr>
                                            <m:t>𝛽</m:t>
                                          </m:r>
                                        </m:e>
                                      </m:acc>
                                    </m:e>
                                    <m:sub>
                                      <m:d>
                                        <m:dPr>
                                          <m:ctrlPr>
                                            <a:rPr lang="fr-FR" sz="2400" i="1">
                                              <a:solidFill>
                                                <a:schemeClr val="accent1"/>
                                              </a:solidFill>
                                              <a:latin typeface="Cambria Math" panose="02040503050406030204" pitchFamily="18" charset="0"/>
                                            </a:rPr>
                                          </m:ctrlPr>
                                        </m:dPr>
                                        <m:e>
                                          <m:r>
                                            <a:rPr lang="fr-FR" sz="2400" i="1">
                                              <a:solidFill>
                                                <a:schemeClr val="accent1"/>
                                              </a:solidFill>
                                              <a:latin typeface="Cambria Math" panose="02040503050406030204" pitchFamily="18" charset="0"/>
                                            </a:rPr>
                                            <m:t>𝑖</m:t>
                                          </m:r>
                                        </m:e>
                                      </m:d>
                                    </m:sub>
                                  </m:sSub>
                                  <m:r>
                                    <a:rPr lang="fr-FR" sz="2400" i="1">
                                      <a:solidFill>
                                        <a:schemeClr val="accent1"/>
                                      </a:solidFill>
                                      <a:latin typeface="Cambria Math" panose="02040503050406030204" pitchFamily="18" charset="0"/>
                                    </a:rPr>
                                    <m:t>− </m:t>
                                  </m:r>
                                  <m:acc>
                                    <m:accPr>
                                      <m:chr m:val="̂"/>
                                      <m:ctrlPr>
                                        <a:rPr lang="fr-FR" sz="2400" i="1">
                                          <a:solidFill>
                                            <a:schemeClr val="accent1"/>
                                          </a:solidFill>
                                          <a:latin typeface="Cambria Math" panose="02040503050406030204" pitchFamily="18" charset="0"/>
                                        </a:rPr>
                                      </m:ctrlPr>
                                    </m:accPr>
                                    <m:e>
                                      <m:r>
                                        <a:rPr lang="fr-FR" sz="2400" i="1">
                                          <a:solidFill>
                                            <a:schemeClr val="accent1"/>
                                          </a:solidFill>
                                          <a:latin typeface="Cambria Math" panose="02040503050406030204" pitchFamily="18" charset="0"/>
                                          <a:ea typeface="Cambria Math" panose="02040503050406030204" pitchFamily="18" charset="0"/>
                                        </a:rPr>
                                        <m:t>𝛽</m:t>
                                      </m:r>
                                    </m:e>
                                  </m:acc>
                                </m:e>
                              </m:d>
                              <m:r>
                                <m:rPr>
                                  <m:nor/>
                                </m:rPr>
                                <a:rPr lang="fr-FR" sz="2400" dirty="0">
                                  <a:solidFill>
                                    <a:schemeClr val="accent1"/>
                                  </a:solidFill>
                                </a:rPr>
                                <m:t> </m:t>
                              </m:r>
                            </m:e>
                            <m:sup>
                              <m:r>
                                <a:rPr lang="fr-FR" sz="2400" b="0" i="1" smtClean="0">
                                  <a:solidFill>
                                    <a:schemeClr val="accent1"/>
                                  </a:solidFill>
                                  <a:latin typeface="Cambria Math" panose="02040503050406030204" pitchFamily="18" charset="0"/>
                                </a:rPr>
                                <m:t>𝑇</m:t>
                              </m:r>
                            </m:sup>
                          </m:sSup>
                          <m:r>
                            <a:rPr lang="fr-FR" sz="2400" b="0" i="1" smtClean="0">
                              <a:solidFill>
                                <a:schemeClr val="accent1"/>
                              </a:solidFill>
                              <a:latin typeface="Cambria Math" panose="02040503050406030204" pitchFamily="18" charset="0"/>
                            </a:rPr>
                            <m:t>(</m:t>
                          </m:r>
                          <m:sSup>
                            <m:sSupPr>
                              <m:ctrlPr>
                                <a:rPr lang="fr-FR" sz="2400" b="0" i="1" smtClean="0">
                                  <a:solidFill>
                                    <a:schemeClr val="accent1"/>
                                  </a:solidFill>
                                  <a:latin typeface="Cambria Math" panose="02040503050406030204" pitchFamily="18" charset="0"/>
                                </a:rPr>
                              </m:ctrlPr>
                            </m:sSupPr>
                            <m:e>
                              <m:r>
                                <a:rPr lang="fr-FR" sz="2400" b="0" i="1" smtClean="0">
                                  <a:solidFill>
                                    <a:schemeClr val="accent1"/>
                                  </a:solidFill>
                                  <a:latin typeface="Cambria Math" panose="02040503050406030204" pitchFamily="18" charset="0"/>
                                </a:rPr>
                                <m:t>𝑋</m:t>
                              </m:r>
                            </m:e>
                            <m:sup>
                              <m:r>
                                <a:rPr lang="fr-FR" sz="2400" b="0" i="1" smtClean="0">
                                  <a:solidFill>
                                    <a:schemeClr val="accent1"/>
                                  </a:solidFill>
                                  <a:latin typeface="Cambria Math" panose="02040503050406030204" pitchFamily="18" charset="0"/>
                                </a:rPr>
                                <m:t>𝑇</m:t>
                              </m:r>
                            </m:sup>
                          </m:sSup>
                          <m:r>
                            <a:rPr lang="fr-FR" sz="2400" b="0" i="1" smtClean="0">
                              <a:solidFill>
                                <a:schemeClr val="accent1"/>
                              </a:solidFill>
                              <a:latin typeface="Cambria Math" panose="02040503050406030204" pitchFamily="18" charset="0"/>
                            </a:rPr>
                            <m:t>𝑋</m:t>
                          </m:r>
                          <m:r>
                            <a:rPr lang="fr-FR" sz="2400" b="0" i="1" smtClean="0">
                              <a:solidFill>
                                <a:schemeClr val="accent1"/>
                              </a:solidFill>
                              <a:latin typeface="Cambria Math" panose="02040503050406030204" pitchFamily="18" charset="0"/>
                            </a:rPr>
                            <m:t>)(</m:t>
                          </m:r>
                          <m:sSub>
                            <m:sSubPr>
                              <m:ctrlPr>
                                <a:rPr lang="fr-FR" sz="2400" i="1">
                                  <a:solidFill>
                                    <a:schemeClr val="accent1"/>
                                  </a:solidFill>
                                  <a:latin typeface="Cambria Math" panose="02040503050406030204" pitchFamily="18" charset="0"/>
                                </a:rPr>
                              </m:ctrlPr>
                            </m:sSubPr>
                            <m:e>
                              <m:acc>
                                <m:accPr>
                                  <m:chr m:val="̂"/>
                                  <m:ctrlPr>
                                    <a:rPr lang="fr-FR" sz="2400" i="1">
                                      <a:solidFill>
                                        <a:schemeClr val="accent1"/>
                                      </a:solidFill>
                                      <a:latin typeface="Cambria Math" panose="02040503050406030204" pitchFamily="18" charset="0"/>
                                    </a:rPr>
                                  </m:ctrlPr>
                                </m:accPr>
                                <m:e>
                                  <m:r>
                                    <a:rPr lang="fr-FR" sz="2400" i="1">
                                      <a:solidFill>
                                        <a:schemeClr val="accent1"/>
                                      </a:solidFill>
                                      <a:latin typeface="Cambria Math" panose="02040503050406030204" pitchFamily="18" charset="0"/>
                                      <a:ea typeface="Cambria Math" panose="02040503050406030204" pitchFamily="18" charset="0"/>
                                    </a:rPr>
                                    <m:t>𝛽</m:t>
                                  </m:r>
                                </m:e>
                              </m:acc>
                            </m:e>
                            <m:sub>
                              <m:d>
                                <m:dPr>
                                  <m:ctrlPr>
                                    <a:rPr lang="fr-FR" sz="2400" i="1">
                                      <a:solidFill>
                                        <a:schemeClr val="accent1"/>
                                      </a:solidFill>
                                      <a:latin typeface="Cambria Math" panose="02040503050406030204" pitchFamily="18" charset="0"/>
                                    </a:rPr>
                                  </m:ctrlPr>
                                </m:dPr>
                                <m:e>
                                  <m:r>
                                    <a:rPr lang="fr-FR" sz="2400" i="1">
                                      <a:solidFill>
                                        <a:schemeClr val="accent1"/>
                                      </a:solidFill>
                                      <a:latin typeface="Cambria Math" panose="02040503050406030204" pitchFamily="18" charset="0"/>
                                    </a:rPr>
                                    <m:t>𝑖</m:t>
                                  </m:r>
                                </m:e>
                              </m:d>
                            </m:sub>
                          </m:sSub>
                          <m:r>
                            <a:rPr lang="fr-FR" sz="2400" i="1">
                              <a:solidFill>
                                <a:schemeClr val="accent1"/>
                              </a:solidFill>
                              <a:latin typeface="Cambria Math" panose="02040503050406030204" pitchFamily="18" charset="0"/>
                            </a:rPr>
                            <m:t>− </m:t>
                          </m:r>
                          <m:acc>
                            <m:accPr>
                              <m:chr m:val="̂"/>
                              <m:ctrlPr>
                                <a:rPr lang="fr-FR" sz="2400" i="1">
                                  <a:solidFill>
                                    <a:schemeClr val="accent1"/>
                                  </a:solidFill>
                                  <a:latin typeface="Cambria Math" panose="02040503050406030204" pitchFamily="18" charset="0"/>
                                </a:rPr>
                              </m:ctrlPr>
                            </m:accPr>
                            <m:e>
                              <m:r>
                                <a:rPr lang="fr-FR" sz="2400" i="1">
                                  <a:solidFill>
                                    <a:schemeClr val="accent1"/>
                                  </a:solidFill>
                                  <a:latin typeface="Cambria Math" panose="02040503050406030204" pitchFamily="18" charset="0"/>
                                  <a:ea typeface="Cambria Math" panose="02040503050406030204" pitchFamily="18" charset="0"/>
                                </a:rPr>
                                <m:t>𝛽</m:t>
                              </m:r>
                            </m:e>
                          </m:acc>
                          <m:r>
                            <a:rPr lang="fr-FR" sz="2400" i="1">
                              <a:solidFill>
                                <a:schemeClr val="accent1"/>
                              </a:solidFill>
                              <a:latin typeface="Cambria Math" panose="02040503050406030204" pitchFamily="18" charset="0"/>
                            </a:rPr>
                            <m:t>)</m:t>
                          </m:r>
                          <m:r>
                            <m:rPr>
                              <m:nor/>
                            </m:rPr>
                            <a:rPr lang="fr-FR" sz="2400" dirty="0">
                              <a:solidFill>
                                <a:schemeClr val="accent1"/>
                              </a:solidFill>
                            </a:rPr>
                            <m:t> </m:t>
                          </m:r>
                        </m:num>
                        <m:den>
                          <m:r>
                            <a:rPr lang="fr-FR" sz="2400" b="0" i="1" smtClean="0">
                              <a:solidFill>
                                <a:schemeClr val="accent1"/>
                              </a:solidFill>
                              <a:latin typeface="Cambria Math" panose="02040503050406030204" pitchFamily="18" charset="0"/>
                            </a:rPr>
                            <m:t>𝑝</m:t>
                          </m:r>
                          <m:sSup>
                            <m:sSupPr>
                              <m:ctrlPr>
                                <a:rPr lang="fr-FR" sz="2400" b="0" i="1" smtClean="0">
                                  <a:solidFill>
                                    <a:schemeClr val="accent1"/>
                                  </a:solidFill>
                                  <a:latin typeface="Cambria Math" panose="02040503050406030204" pitchFamily="18" charset="0"/>
                                </a:rPr>
                              </m:ctrlPr>
                            </m:sSupPr>
                            <m:e>
                              <m:r>
                                <a:rPr lang="fr-FR" sz="2400" b="0" i="1" smtClean="0">
                                  <a:solidFill>
                                    <a:schemeClr val="accent1"/>
                                  </a:solidFill>
                                  <a:latin typeface="Cambria Math" panose="02040503050406030204" pitchFamily="18" charset="0"/>
                                </a:rPr>
                                <m:t>𝑠</m:t>
                              </m:r>
                            </m:e>
                            <m:sup>
                              <m:r>
                                <a:rPr lang="fr-FR" sz="2400" b="0" i="1" smtClean="0">
                                  <a:solidFill>
                                    <a:schemeClr val="accent1"/>
                                  </a:solidFill>
                                  <a:latin typeface="Cambria Math" panose="02040503050406030204" pitchFamily="18" charset="0"/>
                                </a:rPr>
                                <m:t>2</m:t>
                              </m:r>
                            </m:sup>
                          </m:sSup>
                        </m:den>
                      </m:f>
                    </m:oMath>
                  </m:oMathPara>
                </a14:m>
                <a:endParaRPr lang="fr-FR" sz="2400" dirty="0">
                  <a:solidFill>
                    <a:schemeClr val="accent1"/>
                  </a:solidFill>
                </a:endParaRPr>
              </a:p>
              <a:p>
                <a:pPr>
                  <a:spcBef>
                    <a:spcPts val="1200"/>
                  </a:spcBef>
                </a:pPr>
                <a:r>
                  <a:rPr lang="en-US" sz="2400" dirty="0">
                    <a:solidFill>
                      <a:schemeClr val="accent1"/>
                    </a:solidFill>
                  </a:rPr>
                  <a:t>“ [</a:t>
                </a:r>
                <a:r>
                  <a:rPr lang="fr-FR" sz="2400" dirty="0">
                    <a:solidFill>
                      <a:schemeClr val="accent1"/>
                    </a:solidFill>
                  </a:rPr>
                  <a:t>A]</a:t>
                </a:r>
                <a:r>
                  <a:rPr lang="fr-FR" sz="2400" dirty="0" err="1">
                    <a:solidFill>
                      <a:schemeClr val="accent1"/>
                    </a:solidFill>
                  </a:rPr>
                  <a:t>side</a:t>
                </a:r>
                <a:r>
                  <a:rPr lang="fr-FR" sz="2400" dirty="0">
                    <a:solidFill>
                      <a:schemeClr val="accent1"/>
                    </a:solidFill>
                  </a:rPr>
                  <a:t> </a:t>
                </a:r>
                <a:r>
                  <a:rPr lang="fr-FR" sz="2400" dirty="0" err="1">
                    <a:solidFill>
                      <a:schemeClr val="accent1"/>
                    </a:solidFill>
                  </a:rPr>
                  <a:t>from</a:t>
                </a:r>
                <a:r>
                  <a:rPr lang="fr-FR" sz="2400" dirty="0">
                    <a:solidFill>
                      <a:schemeClr val="accent1"/>
                    </a:solidFill>
                  </a:rPr>
                  <a:t> the </a:t>
                </a:r>
                <a:r>
                  <a:rPr lang="fr-FR" sz="2400" dirty="0" err="1">
                    <a:solidFill>
                      <a:schemeClr val="accent1"/>
                    </a:solidFill>
                  </a:rPr>
                  <a:t>scale</a:t>
                </a:r>
                <a:r>
                  <a:rPr lang="fr-FR" sz="2400" dirty="0">
                    <a:solidFill>
                      <a:schemeClr val="accent1"/>
                    </a:solidFill>
                  </a:rPr>
                  <a:t> factor </a:t>
                </a:r>
                <a14:m>
                  <m:oMath xmlns:m="http://schemas.openxmlformats.org/officeDocument/2006/math">
                    <m:r>
                      <a:rPr lang="fr-FR" sz="2400" b="0" i="1" smtClean="0">
                        <a:solidFill>
                          <a:schemeClr val="accent1"/>
                        </a:solidFill>
                        <a:latin typeface="Cambria Math" panose="02040503050406030204" pitchFamily="18" charset="0"/>
                      </a:rPr>
                      <m:t>𝑝</m:t>
                    </m:r>
                    <m:sSup>
                      <m:sSupPr>
                        <m:ctrlPr>
                          <a:rPr lang="fr-FR" sz="2400" b="0" i="1" smtClean="0">
                            <a:solidFill>
                              <a:schemeClr val="accent1"/>
                            </a:solidFill>
                            <a:latin typeface="Cambria Math" panose="02040503050406030204" pitchFamily="18" charset="0"/>
                          </a:rPr>
                        </m:ctrlPr>
                      </m:sSupPr>
                      <m:e>
                        <m:r>
                          <a:rPr lang="fr-FR" sz="2400" b="0" i="1" smtClean="0">
                            <a:solidFill>
                              <a:schemeClr val="accent1"/>
                            </a:solidFill>
                            <a:latin typeface="Cambria Math" panose="02040503050406030204" pitchFamily="18" charset="0"/>
                          </a:rPr>
                          <m:t>𝑠</m:t>
                        </m:r>
                      </m:e>
                      <m:sup>
                        <m:r>
                          <a:rPr lang="fr-FR" sz="2400" b="0" i="1" smtClean="0">
                            <a:solidFill>
                              <a:schemeClr val="accent1"/>
                            </a:solidFill>
                            <a:latin typeface="Cambria Math" panose="02040503050406030204" pitchFamily="18" charset="0"/>
                          </a:rPr>
                          <m:t>2</m:t>
                        </m:r>
                      </m:sup>
                    </m:sSup>
                  </m:oMath>
                </a14:m>
                <a:r>
                  <a:rPr lang="fr-FR" sz="2400" dirty="0">
                    <a:solidFill>
                      <a:schemeClr val="accent1"/>
                    </a:solidFill>
                  </a:rPr>
                  <a:t> [</a:t>
                </a:r>
                <a:r>
                  <a:rPr lang="fr-FR" sz="2400" dirty="0" err="1">
                    <a:solidFill>
                      <a:schemeClr val="accent1"/>
                    </a:solidFill>
                  </a:rPr>
                  <a:t>this</a:t>
                </a:r>
                <a:r>
                  <a:rPr lang="fr-FR" sz="2400" dirty="0">
                    <a:solidFill>
                      <a:schemeClr val="accent1"/>
                    </a:solidFill>
                  </a:rPr>
                  <a:t> distance </a:t>
                </a:r>
                <a:r>
                  <a:rPr lang="fr-FR" sz="2400" dirty="0" err="1">
                    <a:solidFill>
                      <a:schemeClr val="accent1"/>
                    </a:solidFill>
                  </a:rPr>
                  <a:t>is</a:t>
                </a:r>
                <a:r>
                  <a:rPr lang="fr-FR" sz="2400" dirty="0">
                    <a:solidFill>
                      <a:schemeClr val="accent1"/>
                    </a:solidFill>
                  </a:rPr>
                  <a:t>] the </a:t>
                </a:r>
                <a:r>
                  <a:rPr lang="fr-FR" sz="2400" dirty="0" err="1">
                    <a:solidFill>
                      <a:schemeClr val="accent1"/>
                    </a:solidFill>
                  </a:rPr>
                  <a:t>ordinary</a:t>
                </a:r>
                <a:r>
                  <a:rPr lang="fr-FR" sz="2400" dirty="0">
                    <a:solidFill>
                      <a:schemeClr val="accent1"/>
                    </a:solidFill>
                  </a:rPr>
                  <a:t> </a:t>
                </a:r>
                <a:r>
                  <a:rPr lang="fr-FR" sz="2400" dirty="0" err="1">
                    <a:solidFill>
                      <a:schemeClr val="accent1"/>
                    </a:solidFill>
                  </a:rPr>
                  <a:t>squared</a:t>
                </a:r>
                <a:r>
                  <a:rPr lang="fr-FR" sz="2400" dirty="0">
                    <a:solidFill>
                      <a:schemeClr val="accent1"/>
                    </a:solidFill>
                  </a:rPr>
                  <a:t> </a:t>
                </a:r>
                <a:r>
                  <a:rPr lang="fr-FR" sz="2400" dirty="0" err="1">
                    <a:solidFill>
                      <a:schemeClr val="accent1"/>
                    </a:solidFill>
                  </a:rPr>
                  <a:t>Euclidean</a:t>
                </a:r>
                <a:r>
                  <a:rPr lang="fr-FR" sz="2400" dirty="0">
                    <a:solidFill>
                      <a:schemeClr val="accent1"/>
                    </a:solidFill>
                  </a:rPr>
                  <a:t> distance </a:t>
                </a:r>
                <a:r>
                  <a:rPr lang="fr-FR" sz="2400" dirty="0" err="1">
                    <a:solidFill>
                      <a:schemeClr val="accent1"/>
                    </a:solidFill>
                  </a:rPr>
                  <a:t>that</a:t>
                </a:r>
                <a:r>
                  <a:rPr lang="fr-FR" sz="2400" dirty="0">
                    <a:solidFill>
                      <a:schemeClr val="accent1"/>
                    </a:solidFill>
                  </a:rPr>
                  <a:t> the </a:t>
                </a:r>
                <a:r>
                  <a:rPr lang="fr-FR" sz="2400" dirty="0" err="1">
                    <a:solidFill>
                      <a:schemeClr val="accent1"/>
                    </a:solidFill>
                  </a:rPr>
                  <a:t>fitted</a:t>
                </a:r>
                <a:r>
                  <a:rPr lang="fr-FR" sz="2400" dirty="0">
                    <a:solidFill>
                      <a:schemeClr val="accent1"/>
                    </a:solidFill>
                  </a:rPr>
                  <a:t> </a:t>
                </a:r>
                <a:r>
                  <a:rPr lang="fr-FR" sz="2400" dirty="0" err="1">
                    <a:solidFill>
                      <a:schemeClr val="accent1"/>
                    </a:solidFill>
                  </a:rPr>
                  <a:t>vector</a:t>
                </a:r>
                <a:r>
                  <a:rPr lang="fr-FR" sz="2400" dirty="0">
                    <a:solidFill>
                      <a:schemeClr val="accent1"/>
                    </a:solidFill>
                  </a:rPr>
                  <a:t> moves </a:t>
                </a:r>
                <a:r>
                  <a:rPr lang="fr-FR" sz="2400" dirty="0" err="1">
                    <a:solidFill>
                      <a:schemeClr val="accent1"/>
                    </a:solidFill>
                  </a:rPr>
                  <a:t>when</a:t>
                </a:r>
                <a:r>
                  <a:rPr lang="fr-FR" sz="2400" dirty="0">
                    <a:solidFill>
                      <a:schemeClr val="accent1"/>
                    </a:solidFill>
                  </a:rPr>
                  <a:t> </a:t>
                </a:r>
                <a:r>
                  <a:rPr lang="fr-FR" sz="2400" dirty="0" err="1">
                    <a:solidFill>
                      <a:schemeClr val="accent1"/>
                    </a:solidFill>
                  </a:rPr>
                  <a:t>removing</a:t>
                </a:r>
                <a:r>
                  <a:rPr lang="fr-FR" sz="2400" dirty="0">
                    <a:solidFill>
                      <a:schemeClr val="accent1"/>
                    </a:solidFill>
                  </a:rPr>
                  <a:t> the </a:t>
                </a:r>
                <a14:m>
                  <m:oMath xmlns:m="http://schemas.openxmlformats.org/officeDocument/2006/math">
                    <m:r>
                      <a:rPr lang="fr-FR" sz="2400" b="0" i="1" smtClean="0">
                        <a:solidFill>
                          <a:schemeClr val="accent1"/>
                        </a:solidFill>
                        <a:latin typeface="Cambria Math" panose="02040503050406030204" pitchFamily="18" charset="0"/>
                      </a:rPr>
                      <m:t>𝑖</m:t>
                    </m:r>
                  </m:oMath>
                </a14:m>
                <a:r>
                  <a:rPr lang="fr-FR" sz="2400" dirty="0">
                    <a:solidFill>
                      <a:schemeClr val="accent1"/>
                    </a:solidFill>
                  </a:rPr>
                  <a:t>th case </a:t>
                </a:r>
                <a:r>
                  <a:rPr lang="fr-FR" sz="2400" dirty="0" err="1">
                    <a:solidFill>
                      <a:schemeClr val="accent1"/>
                    </a:solidFill>
                  </a:rPr>
                  <a:t>is</a:t>
                </a:r>
                <a:r>
                  <a:rPr lang="fr-FR" sz="2400" dirty="0">
                    <a:solidFill>
                      <a:schemeClr val="accent1"/>
                    </a:solidFill>
                  </a:rPr>
                  <a:t> </a:t>
                </a:r>
                <a:r>
                  <a:rPr lang="fr-FR" sz="2400" dirty="0" err="1">
                    <a:solidFill>
                      <a:schemeClr val="accent1"/>
                    </a:solidFill>
                  </a:rPr>
                  <a:t>deleted</a:t>
                </a:r>
                <a:r>
                  <a:rPr lang="fr-FR" sz="2400" dirty="0">
                    <a:solidFill>
                      <a:schemeClr val="accent1"/>
                    </a:solidFill>
                  </a:rPr>
                  <a:t> </a:t>
                </a:r>
                <a:r>
                  <a:rPr lang="fr-FR" sz="2400" dirty="0" err="1">
                    <a:solidFill>
                      <a:schemeClr val="accent1"/>
                    </a:solidFill>
                  </a:rPr>
                  <a:t>from</a:t>
                </a:r>
                <a:r>
                  <a:rPr lang="fr-FR" sz="2400" dirty="0">
                    <a:solidFill>
                      <a:schemeClr val="accent1"/>
                    </a:solidFill>
                  </a:rPr>
                  <a:t> the data</a:t>
                </a:r>
                <a:r>
                  <a:rPr lang="en-US" sz="2400" dirty="0">
                    <a:solidFill>
                      <a:schemeClr val="accent1"/>
                    </a:solidFill>
                  </a:rPr>
                  <a:t> .”</a:t>
                </a:r>
                <a:r>
                  <a:rPr lang="fr-FR" sz="2400" dirty="0">
                    <a:solidFill>
                      <a:schemeClr val="accent1"/>
                    </a:solidFill>
                  </a:rPr>
                  <a:t> </a:t>
                </a:r>
              </a:p>
              <a:p>
                <a:pPr algn="just"/>
                <a:endParaRPr lang="fr-FR" sz="2400" dirty="0">
                  <a:solidFill>
                    <a:schemeClr val="accent1"/>
                  </a:solidFill>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1784004" y="2256241"/>
                <a:ext cx="8647731" cy="2924134"/>
              </a:xfrm>
              <a:prstGeom prst="rect">
                <a:avLst/>
              </a:prstGeom>
              <a:blipFill>
                <a:blip r:embed="rId2"/>
                <a:stretch>
                  <a:fillRect l="-1128" t="-1667"/>
                </a:stretch>
              </a:blipFill>
            </p:spPr>
            <p:txBody>
              <a:bodyPr/>
              <a:lstStyle/>
              <a:p>
                <a:r>
                  <a:rPr lang="fr-FR">
                    <a:noFill/>
                  </a:rPr>
                  <a:t> </a:t>
                </a:r>
              </a:p>
            </p:txBody>
          </p:sp>
        </mc:Fallback>
      </mc:AlternateContent>
      <p:sp>
        <p:nvSpPr>
          <p:cNvPr id="11" name="ZoneTexte 10"/>
          <p:cNvSpPr txBox="1"/>
          <p:nvPr/>
        </p:nvSpPr>
        <p:spPr>
          <a:xfrm>
            <a:off x="1280813" y="4936422"/>
            <a:ext cx="9670101" cy="646331"/>
          </a:xfrm>
          <a:prstGeom prst="rect">
            <a:avLst/>
          </a:prstGeom>
          <a:noFill/>
        </p:spPr>
        <p:txBody>
          <a:bodyPr wrap="square" rtlCol="0">
            <a:spAutoFit/>
          </a:bodyPr>
          <a:lstStyle/>
          <a:p>
            <a:r>
              <a:rPr lang="en-US" dirty="0"/>
              <a:t>Ref. R. Dennis Cook and Sanford Weisberg. Characterizations of an empirical influence function for detecting influential cases in regression, 1980, </a:t>
            </a:r>
            <a:r>
              <a:rPr lang="en-US" dirty="0">
                <a:hlinkClick r:id="rId3"/>
              </a:rPr>
              <a:t>https://www.jstor.org/stable/1268187</a:t>
            </a:r>
            <a:endParaRPr lang="fr-FR" dirty="0"/>
          </a:p>
        </p:txBody>
      </p:sp>
    </p:spTree>
    <p:extLst>
      <p:ext uri="{BB962C8B-B14F-4D97-AF65-F5344CB8AC3E}">
        <p14:creationId xmlns:p14="http://schemas.microsoft.com/office/powerpoint/2010/main" val="329655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2"/>
          </p:nvPr>
        </p:nvSpPr>
        <p:spPr>
          <a:xfrm>
            <a:off x="1068191" y="1564448"/>
            <a:ext cx="10095346" cy="691793"/>
          </a:xfrm>
        </p:spPr>
        <p:txBody>
          <a:bodyPr/>
          <a:lstStyle/>
          <a:p>
            <a:pPr marL="0" indent="0">
              <a:buNone/>
            </a:pPr>
            <a:r>
              <a:rPr lang="fr-FR" b="1" dirty="0">
                <a:solidFill>
                  <a:schemeClr val="accent1"/>
                </a:solidFill>
              </a:rPr>
              <a:t>A simple </a:t>
            </a:r>
            <a:r>
              <a:rPr lang="fr-FR" b="1" dirty="0" err="1">
                <a:solidFill>
                  <a:schemeClr val="accent1"/>
                </a:solidFill>
              </a:rPr>
              <a:t>example</a:t>
            </a:r>
            <a:r>
              <a:rPr lang="fr-FR" b="1" dirty="0">
                <a:solidFill>
                  <a:schemeClr val="accent1"/>
                </a:solidFill>
              </a:rPr>
              <a:t>: </a:t>
            </a:r>
            <a:r>
              <a:rPr lang="fr-FR" b="1" dirty="0" err="1">
                <a:solidFill>
                  <a:schemeClr val="accent1"/>
                </a:solidFill>
              </a:rPr>
              <a:t>Cook’s</a:t>
            </a:r>
            <a:r>
              <a:rPr lang="fr-FR" b="1" dirty="0">
                <a:solidFill>
                  <a:schemeClr val="accent1"/>
                </a:solidFill>
              </a:rPr>
              <a:t> Distance</a:t>
            </a:r>
          </a:p>
        </p:txBody>
      </p:sp>
      <p:sp>
        <p:nvSpPr>
          <p:cNvPr id="4" name="Espace réservé de la date 3"/>
          <p:cNvSpPr>
            <a:spLocks noGrp="1"/>
          </p:cNvSpPr>
          <p:nvPr>
            <p:ph type="dt" sz="half" idx="10"/>
          </p:nvPr>
        </p:nvSpPr>
        <p:spPr/>
        <p:txBody>
          <a:bodyPr/>
          <a:lstStyle/>
          <a:p>
            <a:fld id="{E6B557DD-182D-4670-A209-13FDFA9272D5}" type="datetime1">
              <a:rPr lang="fr-FR" smtClean="0"/>
              <a:t>27/02/2024</a:t>
            </a:fld>
            <a:endParaRPr lang="fr-FR"/>
          </a:p>
        </p:txBody>
      </p:sp>
      <p:sp>
        <p:nvSpPr>
          <p:cNvPr id="5" name="Espace réservé du pied de page 4"/>
          <p:cNvSpPr>
            <a:spLocks noGrp="1"/>
          </p:cNvSpPr>
          <p:nvPr>
            <p:ph type="ftr" sz="quarter" idx="11"/>
          </p:nvPr>
        </p:nvSpPr>
        <p:spPr/>
        <p:txBody>
          <a:bodyPr/>
          <a:lstStyle/>
          <a:p>
            <a:r>
              <a:rPr lang="fr-FR"/>
              <a:t>DEEL All rights reserved</a:t>
            </a:r>
          </a:p>
        </p:txBody>
      </p:sp>
      <p:sp>
        <p:nvSpPr>
          <p:cNvPr id="6" name="Espace réservé du numéro de diapositive 5"/>
          <p:cNvSpPr>
            <a:spLocks noGrp="1"/>
          </p:cNvSpPr>
          <p:nvPr>
            <p:ph type="sldNum" sz="quarter" idx="12"/>
          </p:nvPr>
        </p:nvSpPr>
        <p:spPr/>
        <p:txBody>
          <a:bodyPr/>
          <a:lstStyle/>
          <a:p>
            <a:fld id="{73D8AB81-F534-4ABF-B1F7-42C70ED6C92E}" type="slidenum">
              <a:rPr lang="fr-FR" smtClean="0"/>
              <a:t>9</a:t>
            </a:fld>
            <a:endParaRPr lang="fr-FR"/>
          </a:p>
        </p:txBody>
      </p:sp>
      <p:sp>
        <p:nvSpPr>
          <p:cNvPr id="7" name="Titre 6"/>
          <p:cNvSpPr>
            <a:spLocks noGrp="1"/>
          </p:cNvSpPr>
          <p:nvPr>
            <p:ph type="title"/>
          </p:nvPr>
        </p:nvSpPr>
        <p:spPr/>
        <p:txBody>
          <a:bodyPr/>
          <a:lstStyle/>
          <a:p>
            <a:r>
              <a:rPr lang="fr-FR" dirty="0"/>
              <a:t>Introduction to Influence </a:t>
            </a:r>
            <a:r>
              <a:rPr lang="fr-FR" dirty="0" err="1"/>
              <a:t>Function</a:t>
            </a:r>
            <a:endParaRPr lang="fr-FR" dirty="0"/>
          </a:p>
        </p:txBody>
      </p:sp>
      <p:sp>
        <p:nvSpPr>
          <p:cNvPr id="11" name="ZoneTexte 10"/>
          <p:cNvSpPr txBox="1"/>
          <p:nvPr/>
        </p:nvSpPr>
        <p:spPr>
          <a:xfrm>
            <a:off x="2187888" y="5405841"/>
            <a:ext cx="9670101" cy="584775"/>
          </a:xfrm>
          <a:prstGeom prst="rect">
            <a:avLst/>
          </a:prstGeom>
          <a:noFill/>
        </p:spPr>
        <p:txBody>
          <a:bodyPr wrap="square" rtlCol="0">
            <a:spAutoFit/>
          </a:bodyPr>
          <a:lstStyle/>
          <a:p>
            <a:r>
              <a:rPr lang="en-US" sz="1600" dirty="0"/>
              <a:t>Ref. R. Dennis Cook and Sanford Weisberg. Characterizations of an empirical influence function for detecting influential cases in regression, 1980, </a:t>
            </a:r>
            <a:r>
              <a:rPr lang="en-US" sz="1600" dirty="0">
                <a:hlinkClick r:id="rId2"/>
              </a:rPr>
              <a:t>https://www.jstor.org/stable/1268187</a:t>
            </a:r>
            <a:endParaRPr lang="fr-FR" sz="1600"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482" y="2256241"/>
            <a:ext cx="6350000" cy="31496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9932" y="2256241"/>
            <a:ext cx="8039100" cy="3149600"/>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9932" y="2256241"/>
            <a:ext cx="8039100" cy="3149600"/>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9932" y="2256241"/>
            <a:ext cx="8039100" cy="3149600"/>
          </a:xfrm>
          <a:prstGeom prst="rect">
            <a:avLst/>
          </a:prstGeom>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9932" y="2256241"/>
            <a:ext cx="8039100" cy="3149600"/>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9932" y="2256241"/>
            <a:ext cx="8039100" cy="3149600"/>
          </a:xfrm>
          <a:prstGeom prst="rect">
            <a:avLst/>
          </a:prstGeom>
        </p:spPr>
      </p:pic>
      <p:pic>
        <p:nvPicPr>
          <p:cNvPr id="16" name="Imag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59932" y="2256241"/>
            <a:ext cx="8039100" cy="3149600"/>
          </a:xfrm>
          <a:prstGeom prst="rect">
            <a:avLst/>
          </a:prstGeom>
        </p:spPr>
      </p:pic>
    </p:spTree>
    <p:extLst>
      <p:ext uri="{BB962C8B-B14F-4D97-AF65-F5344CB8AC3E}">
        <p14:creationId xmlns:p14="http://schemas.microsoft.com/office/powerpoint/2010/main" val="203791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DEEL-2">
      <a:dk1>
        <a:srgbClr val="262626"/>
      </a:dk1>
      <a:lt1>
        <a:sysClr val="window" lastClr="FFFFFF"/>
      </a:lt1>
      <a:dk2>
        <a:srgbClr val="44546A"/>
      </a:dk2>
      <a:lt2>
        <a:srgbClr val="E7E6E6"/>
      </a:lt2>
      <a:accent1>
        <a:srgbClr val="00458A"/>
      </a:accent1>
      <a:accent2>
        <a:srgbClr val="FF4530"/>
      </a:accent2>
      <a:accent3>
        <a:srgbClr val="A5A5A5"/>
      </a:accent3>
      <a:accent4>
        <a:srgbClr val="FFC000"/>
      </a:accent4>
      <a:accent5>
        <a:srgbClr val="00458A"/>
      </a:accent5>
      <a:accent6>
        <a:srgbClr val="00B050"/>
      </a:accent6>
      <a:hlink>
        <a:srgbClr val="0563C1"/>
      </a:hlink>
      <a:folHlink>
        <a:srgbClr val="954F72"/>
      </a:folHlink>
    </a:clrScheme>
    <a:fontScheme name="Deel-2">
      <a:majorFont>
        <a:latin typeface="Bentham"/>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DEEL-2">
      <a:dk1>
        <a:srgbClr val="262626"/>
      </a:dk1>
      <a:lt1>
        <a:sysClr val="window" lastClr="FFFFFF"/>
      </a:lt1>
      <a:dk2>
        <a:srgbClr val="44546A"/>
      </a:dk2>
      <a:lt2>
        <a:srgbClr val="E7E6E6"/>
      </a:lt2>
      <a:accent1>
        <a:srgbClr val="00458A"/>
      </a:accent1>
      <a:accent2>
        <a:srgbClr val="FF4530"/>
      </a:accent2>
      <a:accent3>
        <a:srgbClr val="A5A5A5"/>
      </a:accent3>
      <a:accent4>
        <a:srgbClr val="FFC000"/>
      </a:accent4>
      <a:accent5>
        <a:srgbClr val="00458A"/>
      </a:accent5>
      <a:accent6>
        <a:srgbClr val="00B050"/>
      </a:accent6>
      <a:hlink>
        <a:srgbClr val="0563C1"/>
      </a:hlink>
      <a:folHlink>
        <a:srgbClr val="954F72"/>
      </a:folHlink>
    </a:clrScheme>
    <a:fontScheme name="Deel-2">
      <a:majorFont>
        <a:latin typeface="Bentham"/>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ception personnalisée">
  <a:themeElements>
    <a:clrScheme name="DEEL-2">
      <a:dk1>
        <a:srgbClr val="262626"/>
      </a:dk1>
      <a:lt1>
        <a:sysClr val="window" lastClr="FFFFFF"/>
      </a:lt1>
      <a:dk2>
        <a:srgbClr val="44546A"/>
      </a:dk2>
      <a:lt2>
        <a:srgbClr val="E7E6E6"/>
      </a:lt2>
      <a:accent1>
        <a:srgbClr val="00458A"/>
      </a:accent1>
      <a:accent2>
        <a:srgbClr val="FF4530"/>
      </a:accent2>
      <a:accent3>
        <a:srgbClr val="A5A5A5"/>
      </a:accent3>
      <a:accent4>
        <a:srgbClr val="FFC000"/>
      </a:accent4>
      <a:accent5>
        <a:srgbClr val="00458A"/>
      </a:accent5>
      <a:accent6>
        <a:srgbClr val="00B050"/>
      </a:accent6>
      <a:hlink>
        <a:srgbClr val="0563C1"/>
      </a:hlink>
      <a:folHlink>
        <a:srgbClr val="954F72"/>
      </a:folHlink>
    </a:clrScheme>
    <a:fontScheme name="Deel-2">
      <a:majorFont>
        <a:latin typeface="Bentham"/>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DEEL-2">
      <a:dk1>
        <a:srgbClr val="262626"/>
      </a:dk1>
      <a:lt1>
        <a:sysClr val="window" lastClr="FFFFFF"/>
      </a:lt1>
      <a:dk2>
        <a:srgbClr val="44546A"/>
      </a:dk2>
      <a:lt2>
        <a:srgbClr val="E7E6E6"/>
      </a:lt2>
      <a:accent1>
        <a:srgbClr val="00458A"/>
      </a:accent1>
      <a:accent2>
        <a:srgbClr val="FF4530"/>
      </a:accent2>
      <a:accent3>
        <a:srgbClr val="A5A5A5"/>
      </a:accent3>
      <a:accent4>
        <a:srgbClr val="FFC000"/>
      </a:accent4>
      <a:accent5>
        <a:srgbClr val="00458A"/>
      </a:accent5>
      <a:accent6>
        <a:srgbClr val="00B050"/>
      </a:accent6>
      <a:hlink>
        <a:srgbClr val="0563C1"/>
      </a:hlink>
      <a:folHlink>
        <a:srgbClr val="954F72"/>
      </a:folHlink>
    </a:clrScheme>
    <a:fontScheme name="Deel-2">
      <a:majorFont>
        <a:latin typeface="Bentham"/>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ception personnalisée">
  <a:themeElements>
    <a:clrScheme name="DEEL-2">
      <a:dk1>
        <a:srgbClr val="262626"/>
      </a:dk1>
      <a:lt1>
        <a:sysClr val="window" lastClr="FFFFFF"/>
      </a:lt1>
      <a:dk2>
        <a:srgbClr val="44546A"/>
      </a:dk2>
      <a:lt2>
        <a:srgbClr val="E7E6E6"/>
      </a:lt2>
      <a:accent1>
        <a:srgbClr val="00458A"/>
      </a:accent1>
      <a:accent2>
        <a:srgbClr val="FF4530"/>
      </a:accent2>
      <a:accent3>
        <a:srgbClr val="A5A5A5"/>
      </a:accent3>
      <a:accent4>
        <a:srgbClr val="FFC000"/>
      </a:accent4>
      <a:accent5>
        <a:srgbClr val="00458A"/>
      </a:accent5>
      <a:accent6>
        <a:srgbClr val="00B050"/>
      </a:accent6>
      <a:hlink>
        <a:srgbClr val="0563C1"/>
      </a:hlink>
      <a:folHlink>
        <a:srgbClr val="954F72"/>
      </a:folHlink>
    </a:clrScheme>
    <a:fontScheme name="Deel-2">
      <a:majorFont>
        <a:latin typeface="Bentham"/>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7786</TotalTime>
  <Words>1783</Words>
  <Application>Microsoft Macintosh PowerPoint</Application>
  <PresentationFormat>Grand écran</PresentationFormat>
  <Paragraphs>256</Paragraphs>
  <Slides>27</Slides>
  <Notes>11</Notes>
  <HiddenSlides>0</HiddenSlides>
  <MMClips>0</MMClips>
  <ScaleCrop>false</ScaleCrop>
  <HeadingPairs>
    <vt:vector size="6" baseType="variant">
      <vt:variant>
        <vt:lpstr>Polices utilisées</vt:lpstr>
      </vt:variant>
      <vt:variant>
        <vt:i4>8</vt:i4>
      </vt:variant>
      <vt:variant>
        <vt:lpstr>Thème</vt:lpstr>
      </vt:variant>
      <vt:variant>
        <vt:i4>5</vt:i4>
      </vt:variant>
      <vt:variant>
        <vt:lpstr>Titres des diapositives</vt:lpstr>
      </vt:variant>
      <vt:variant>
        <vt:i4>27</vt:i4>
      </vt:variant>
    </vt:vector>
  </HeadingPairs>
  <TitlesOfParts>
    <vt:vector size="40" baseType="lpstr">
      <vt:lpstr>Arial</vt:lpstr>
      <vt:lpstr>Bentham</vt:lpstr>
      <vt:lpstr>Calibri</vt:lpstr>
      <vt:lpstr>Cambria Math</vt:lpstr>
      <vt:lpstr>Lato</vt:lpstr>
      <vt:lpstr>Roboto</vt:lpstr>
      <vt:lpstr>Roboto Light</vt:lpstr>
      <vt:lpstr>Wingdings</vt:lpstr>
      <vt:lpstr>Thème Office</vt:lpstr>
      <vt:lpstr>1_Conception personnalisée</vt:lpstr>
      <vt:lpstr>2_Conception personnalisée</vt:lpstr>
      <vt:lpstr>3_Conception personnalisée</vt:lpstr>
      <vt:lpstr>Conception personnalisée</vt:lpstr>
      <vt:lpstr>Présentation PowerPoint</vt:lpstr>
      <vt:lpstr>Présentation PowerPoint</vt:lpstr>
      <vt:lpstr>Introduction to Influence Function</vt:lpstr>
      <vt:lpstr>Introduction to Influence Function</vt:lpstr>
      <vt:lpstr>Introduction to Influence Function</vt:lpstr>
      <vt:lpstr>Introduction to Influence Function</vt:lpstr>
      <vt:lpstr>Introduction to Influence Function</vt:lpstr>
      <vt:lpstr>Introduction to Influence Function</vt:lpstr>
      <vt:lpstr>Introduction to Influence Function</vt:lpstr>
      <vt:lpstr>Motivations</vt:lpstr>
      <vt:lpstr>Motivations</vt:lpstr>
      <vt:lpstr>Motivations</vt:lpstr>
      <vt:lpstr>Motivations</vt:lpstr>
      <vt:lpstr>Motivations</vt:lpstr>
      <vt:lpstr>Motivations</vt:lpstr>
      <vt:lpstr>Motivations</vt:lpstr>
      <vt:lpstr>Influenciae</vt:lpstr>
      <vt:lpstr>Présentation PowerPoint</vt:lpstr>
      <vt:lpstr>Going from maths to code</vt:lpstr>
      <vt:lpstr>Going from maths to code</vt:lpstr>
      <vt:lpstr>Going from maths to code</vt:lpstr>
      <vt:lpstr>Going from maths to code</vt:lpstr>
      <vt:lpstr>Going from maths to code</vt:lpstr>
      <vt:lpstr>Going from maths to code</vt:lpstr>
      <vt:lpstr>Demonstration</vt:lpstr>
      <vt:lpstr>Perspectives</vt:lpstr>
      <vt:lpstr>Thank you for your attention!</vt:lpstr>
    </vt:vector>
  </TitlesOfParts>
  <Company>IRT Saint-Exupery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HERVIER Lucas</dc:creator>
  <cp:lastModifiedBy>Emilie Pereira</cp:lastModifiedBy>
  <cp:revision>159</cp:revision>
  <dcterms:created xsi:type="dcterms:W3CDTF">2022-12-07T19:51:10Z</dcterms:created>
  <dcterms:modified xsi:type="dcterms:W3CDTF">2024-02-27T10:05:22Z</dcterms:modified>
</cp:coreProperties>
</file>