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8" r:id="rId4"/>
    <p:sldId id="264" r:id="rId5"/>
    <p:sldId id="259" r:id="rId6"/>
    <p:sldId id="260" r:id="rId7"/>
    <p:sldId id="263" r:id="rId8"/>
    <p:sldId id="261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1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20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C11C62-1717-624A-A715-345F81108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9CD29185-D77C-EA4C-A458-8BA7751C21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7751" y="4758330"/>
            <a:ext cx="4634249" cy="1895829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AA9EAB34-650B-604F-86DB-8DA0DABFA33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4706" b="28461"/>
          <a:stretch/>
        </p:blipFill>
        <p:spPr>
          <a:xfrm>
            <a:off x="0" y="0"/>
            <a:ext cx="12198320" cy="462181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FE464986-8D80-8645-80F0-3BF630D2FCEA}"/>
              </a:ext>
            </a:extLst>
          </p:cNvPr>
          <p:cNvSpPr/>
          <p:nvPr/>
        </p:nvSpPr>
        <p:spPr>
          <a:xfrm>
            <a:off x="-1" y="0"/>
            <a:ext cx="12192001" cy="4611757"/>
          </a:xfrm>
          <a:prstGeom prst="rect">
            <a:avLst/>
          </a:prstGeom>
          <a:solidFill>
            <a:srgbClr val="001B97">
              <a:alpha val="2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6736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>
            <a:extLst>
              <a:ext uri="{FF2B5EF4-FFF2-40B4-BE49-F238E27FC236}">
                <a16:creationId xmlns:a16="http://schemas.microsoft.com/office/drawing/2014/main" id="{C7D7FBF0-CD58-4040-9AE7-7C2365B7280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2477" t="57147" r="2477" b="34988"/>
          <a:stretch/>
        </p:blipFill>
        <p:spPr>
          <a:xfrm>
            <a:off x="-301798" y="0"/>
            <a:ext cx="12493800" cy="631137"/>
          </a:xfrm>
          <a:prstGeom prst="rect">
            <a:avLst/>
          </a:prstGeom>
        </p:spPr>
      </p:pic>
      <p:sp>
        <p:nvSpPr>
          <p:cNvPr id="3" name="Sous-titre 2">
            <a:extLst>
              <a:ext uri="{FF2B5EF4-FFF2-40B4-BE49-F238E27FC236}">
                <a16:creationId xmlns:a16="http://schemas.microsoft.com/office/drawing/2014/main" id="{42E3240D-2578-7F4B-A8EB-215584F0147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78230" y="1685699"/>
            <a:ext cx="9144000" cy="1655762"/>
          </a:xfrm>
        </p:spPr>
        <p:txBody>
          <a:bodyPr>
            <a:normAutofit/>
          </a:bodyPr>
          <a:lstStyle>
            <a:lvl1pPr marL="0" indent="0" algn="l">
              <a:buNone/>
              <a:defRPr lang="fr-FR" sz="20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Cliquez pour modifier le style des sous-titres du masque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F7E535E-D5F6-0E4F-B49B-6666B5BAE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3A103-ED64-4926-A872-AAC6FEB92E61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767F3C72-6869-6240-B5B3-5EECC39D33ED}"/>
              </a:ext>
            </a:extLst>
          </p:cNvPr>
          <p:cNvSpPr txBox="1"/>
          <p:nvPr/>
        </p:nvSpPr>
        <p:spPr>
          <a:xfrm>
            <a:off x="1348607" y="6128987"/>
            <a:ext cx="8421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200" b="1" dirty="0">
                <a:solidFill>
                  <a:srgbClr val="004999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Webinaire du 7 avril </a:t>
            </a:r>
          </a:p>
          <a:p>
            <a:pPr algn="r"/>
            <a:fld id="{5F3744D0-C964-4547-9A28-0E91BFE4E836}" type="datetime1">
              <a:rPr lang="fr-FR" sz="1200" smtClean="0">
                <a:solidFill>
                  <a:srgbClr val="004999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25/04/2023</a:t>
            </a:fld>
            <a:endParaRPr lang="fr-FR" sz="1400" dirty="0">
              <a:solidFill>
                <a:srgbClr val="004999"/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92D8D459-A811-4140-B966-5D146230FA5F}"/>
              </a:ext>
            </a:extLst>
          </p:cNvPr>
          <p:cNvCxnSpPr>
            <a:cxnSpLocks/>
          </p:cNvCxnSpPr>
          <p:nvPr/>
        </p:nvCxnSpPr>
        <p:spPr>
          <a:xfrm flipH="1">
            <a:off x="8034942" y="6039454"/>
            <a:ext cx="1641232" cy="0"/>
          </a:xfrm>
          <a:prstGeom prst="line">
            <a:avLst/>
          </a:prstGeom>
          <a:ln>
            <a:solidFill>
              <a:srgbClr val="004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 4">
            <a:extLst>
              <a:ext uri="{FF2B5EF4-FFF2-40B4-BE49-F238E27FC236}">
                <a16:creationId xmlns:a16="http://schemas.microsoft.com/office/drawing/2014/main" id="{1E3D2278-1F12-E842-B5EB-5A8E42E5CE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33326" y="5824969"/>
            <a:ext cx="2282464" cy="93373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CDABA9B6-D023-DD41-B431-242294A8A9D6}"/>
              </a:ext>
            </a:extLst>
          </p:cNvPr>
          <p:cNvSpPr/>
          <p:nvPr/>
        </p:nvSpPr>
        <p:spPr>
          <a:xfrm>
            <a:off x="-1" y="-3145"/>
            <a:ext cx="12192001" cy="631137"/>
          </a:xfrm>
          <a:prstGeom prst="rect">
            <a:avLst/>
          </a:prstGeom>
          <a:solidFill>
            <a:srgbClr val="001B97">
              <a:alpha val="2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2C958962-B1B8-1949-85ED-FF4EDF410DD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77913" y="892175"/>
            <a:ext cx="9144000" cy="701675"/>
          </a:xfrm>
        </p:spPr>
        <p:txBody>
          <a:bodyPr/>
          <a:lstStyle>
            <a:lvl1pPr marL="0" indent="0">
              <a:buNone/>
              <a:defRPr b="1">
                <a:solidFill>
                  <a:srgbClr val="DF7A00"/>
                </a:solidFill>
              </a:defRPr>
            </a:lvl1pPr>
          </a:lstStyle>
          <a:p>
            <a:r>
              <a:rPr lang="fr-FR" dirty="0"/>
              <a:t>Modifier le style de titre 2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566F53C-CB02-C840-A5E5-DC6945CC91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2103" y="127291"/>
            <a:ext cx="9144000" cy="446723"/>
          </a:xfrm>
        </p:spPr>
        <p:txBody>
          <a:bodyPr anchor="b">
            <a:noAutofit/>
          </a:bodyPr>
          <a:lstStyle>
            <a:lvl1pPr marL="0" algn="l" defTabSz="914400" rtl="0" eaLnBrk="1" latinLnBrk="0" hangingPunct="1">
              <a:lnSpc>
                <a:spcPts val="4400"/>
              </a:lnSpc>
              <a:spcAft>
                <a:spcPts val="1200"/>
              </a:spcAft>
              <a:defRPr lang="fr-FR" sz="2800" b="1" kern="1200" dirty="0">
                <a:solidFill>
                  <a:schemeClr val="bg1"/>
                </a:solidFill>
                <a:latin typeface="Arial Black" panose="020B0604020202020204" pitchFamily="34" charset="0"/>
                <a:ea typeface="+mn-ea"/>
                <a:cs typeface="Arial Black" panose="020B0604020202020204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72840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15F4D-9B21-4E93-8927-BB03FEFFAAC9}" type="datetimeFigureOut">
              <a:rPr lang="fr-FR" smtClean="0"/>
              <a:t>25/04/2023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3A103-ED64-4926-A872-AAC6FEB92E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0603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B4D1D58-E0D4-8645-AD97-FE853DE90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2DF2F54-0D18-3644-A50A-3FD29ACE46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19DC9B5-E719-A54E-AF6E-1EE18BD171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11427" y="6311900"/>
            <a:ext cx="4737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3A103-ED64-4926-A872-AAC6FEB92E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2767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submission-aniti-2@univ-toulouse.fr" TargetMode="External"/><Relationship Id="rId2" Type="http://schemas.openxmlformats.org/officeDocument/2006/relationships/hyperlink" Target="https://aniti.univ-toulouse.fr/recherche-ia/call-for-aniti-2-0-chair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222738" y="4699733"/>
            <a:ext cx="10515600" cy="1325563"/>
          </a:xfrm>
        </p:spPr>
        <p:txBody>
          <a:bodyPr/>
          <a:lstStyle/>
          <a:p>
            <a:r>
              <a:rPr lang="fr-FR" dirty="0"/>
              <a:t>Webinaire 7 avril 2023</a:t>
            </a:r>
          </a:p>
        </p:txBody>
      </p:sp>
    </p:spTree>
    <p:extLst>
      <p:ext uri="{BB962C8B-B14F-4D97-AF65-F5344CB8AC3E}">
        <p14:creationId xmlns:p14="http://schemas.microsoft.com/office/powerpoint/2010/main" val="50463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>
            <a:extLst>
              <a:ext uri="{FF2B5EF4-FFF2-40B4-BE49-F238E27FC236}">
                <a16:creationId xmlns:a16="http://schemas.microsoft.com/office/drawing/2014/main" id="{9D7EB86E-38D7-D16A-2488-370F71C944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3035" y="1499712"/>
            <a:ext cx="10091339" cy="479558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10000"/>
              </a:lnSpc>
              <a:buFont typeface="Wingdings" pitchFamily="2" charset="2"/>
              <a:buChar char="Ø"/>
            </a:pPr>
            <a:r>
              <a:rPr lang="en-AU" b="0" i="0" dirty="0">
                <a:solidFill>
                  <a:srgbClr val="374151"/>
                </a:solidFill>
                <a:effectLst/>
                <a:latin typeface="Söhne"/>
              </a:rPr>
              <a:t>Conducts rigorous scientific research in a highly competitive and </a:t>
            </a:r>
            <a:r>
              <a:rPr lang="en-AU" sz="2100" b="0" i="0" dirty="0">
                <a:solidFill>
                  <a:srgbClr val="374151"/>
                </a:solidFill>
                <a:effectLst/>
                <a:latin typeface="Söhne"/>
              </a:rPr>
              <a:t>rapidly </a:t>
            </a:r>
            <a:r>
              <a:rPr lang="en-AU" sz="2100" dirty="0">
                <a:solidFill>
                  <a:srgbClr val="7030A0"/>
                </a:solidFill>
                <a:latin typeface="Söhne"/>
              </a:rPr>
              <a:t>evolving international </a:t>
            </a:r>
            <a:r>
              <a:rPr lang="en-AU" sz="2100" b="0" i="0" dirty="0">
                <a:solidFill>
                  <a:srgbClr val="374151"/>
                </a:solidFill>
                <a:effectLst/>
                <a:latin typeface="Söhne"/>
              </a:rPr>
              <a:t>environment</a:t>
            </a:r>
            <a:r>
              <a:rPr lang="en-AU" b="0" i="0" dirty="0">
                <a:solidFill>
                  <a:srgbClr val="374151"/>
                </a:solidFill>
                <a:effectLst/>
                <a:latin typeface="Söhne"/>
              </a:rPr>
              <a:t>, in accordance with the goals and expectations of their laboratory and relevant supervisory bodies.</a:t>
            </a:r>
          </a:p>
          <a:p>
            <a:pPr algn="just">
              <a:lnSpc>
                <a:spcPct val="110000"/>
              </a:lnSpc>
              <a:buFont typeface="Wingdings" pitchFamily="2" charset="2"/>
              <a:buChar char="Ø"/>
            </a:pPr>
            <a:r>
              <a:rPr lang="en-AU" b="0" i="0" dirty="0">
                <a:solidFill>
                  <a:srgbClr val="7030A0"/>
                </a:solidFill>
                <a:effectLst/>
                <a:latin typeface="Söhne"/>
              </a:rPr>
              <a:t>Will contribute actively </a:t>
            </a:r>
            <a:r>
              <a:rPr lang="en-AU" b="0" i="0" dirty="0">
                <a:solidFill>
                  <a:srgbClr val="374151"/>
                </a:solidFill>
                <a:effectLst/>
                <a:latin typeface="Söhne"/>
              </a:rPr>
              <a:t>to the life of the institute, including collaborations with principal investigators, attending seminars, representing the institute, and </a:t>
            </a:r>
            <a:r>
              <a:rPr lang="en-AU" b="0" i="0" dirty="0">
                <a:solidFill>
                  <a:srgbClr val="7030A0"/>
                </a:solidFill>
                <a:effectLst/>
                <a:latin typeface="Söhne"/>
              </a:rPr>
              <a:t>propose and animate </a:t>
            </a:r>
            <a:r>
              <a:rPr lang="en-AU" b="0" i="0" dirty="0">
                <a:solidFill>
                  <a:srgbClr val="374151"/>
                </a:solidFill>
                <a:effectLst/>
                <a:latin typeface="Söhne"/>
              </a:rPr>
              <a:t>after-work events and technical focuses</a:t>
            </a:r>
          </a:p>
          <a:p>
            <a:pPr algn="just">
              <a:lnSpc>
                <a:spcPct val="110000"/>
              </a:lnSpc>
              <a:buFont typeface="Wingdings" pitchFamily="2" charset="2"/>
              <a:buChar char="Ø"/>
            </a:pPr>
            <a:r>
              <a:rPr lang="en-AU" dirty="0">
                <a:solidFill>
                  <a:srgbClr val="374151"/>
                </a:solidFill>
                <a:latin typeface="Söhne"/>
              </a:rPr>
              <a:t>Will i</a:t>
            </a:r>
            <a:r>
              <a:rPr lang="en-AU" b="0" i="0" dirty="0">
                <a:solidFill>
                  <a:srgbClr val="374151"/>
                </a:solidFill>
                <a:effectLst/>
                <a:latin typeface="Söhne"/>
              </a:rPr>
              <a:t>nteract and may collaborate with industrial partners, particularly in the context of demonstrator projects, with partial co-location (required for the execution of projects) for substantive exchanges.</a:t>
            </a:r>
          </a:p>
          <a:p>
            <a:pPr algn="just">
              <a:lnSpc>
                <a:spcPct val="110000"/>
              </a:lnSpc>
              <a:buFont typeface="Wingdings" pitchFamily="2" charset="2"/>
              <a:buChar char="Ø"/>
            </a:pPr>
            <a:r>
              <a:rPr lang="en-AU" b="0" i="0" dirty="0">
                <a:solidFill>
                  <a:srgbClr val="374151"/>
                </a:solidFill>
                <a:effectLst/>
                <a:latin typeface="Söhne"/>
              </a:rPr>
              <a:t>Will contribute to scientific dissemination actions and initial and professional training </a:t>
            </a:r>
            <a:r>
              <a:rPr lang="en-AU" b="0" i="0" dirty="0">
                <a:solidFill>
                  <a:srgbClr val="7030A0"/>
                </a:solidFill>
                <a:effectLst/>
                <a:latin typeface="Söhne"/>
              </a:rPr>
              <a:t>(benefit for education as in EFELIA).</a:t>
            </a:r>
          </a:p>
          <a:p>
            <a:pPr algn="just">
              <a:lnSpc>
                <a:spcPct val="110000"/>
              </a:lnSpc>
              <a:buFont typeface="Wingdings" pitchFamily="2" charset="2"/>
              <a:buChar char="Ø"/>
            </a:pPr>
            <a:r>
              <a:rPr lang="en-AU" b="0" i="0" dirty="0">
                <a:solidFill>
                  <a:srgbClr val="374151"/>
                </a:solidFill>
                <a:effectLst/>
                <a:latin typeface="Söhne"/>
              </a:rPr>
              <a:t>Will contribute to the sustainability of ANITI</a:t>
            </a:r>
          </a:p>
          <a:p>
            <a:pPr algn="just">
              <a:lnSpc>
                <a:spcPct val="110000"/>
              </a:lnSpc>
              <a:buFont typeface="Wingdings" pitchFamily="2" charset="2"/>
              <a:buChar char="Ø"/>
            </a:pPr>
            <a:r>
              <a:rPr lang="fr-FR" dirty="0">
                <a:solidFill>
                  <a:srgbClr val="374151"/>
                </a:solidFill>
                <a:latin typeface="Söhne"/>
              </a:rPr>
              <a:t>Will </a:t>
            </a:r>
            <a:r>
              <a:rPr lang="fr-FR" dirty="0" err="1">
                <a:solidFill>
                  <a:srgbClr val="374151"/>
                </a:solidFill>
                <a:latin typeface="Söhne"/>
              </a:rPr>
              <a:t>benefit</a:t>
            </a:r>
            <a:r>
              <a:rPr lang="fr-FR" dirty="0">
                <a:solidFill>
                  <a:srgbClr val="374151"/>
                </a:solidFill>
                <a:latin typeface="Söhne"/>
              </a:rPr>
              <a:t> </a:t>
            </a:r>
            <a:r>
              <a:rPr lang="fr-FR" dirty="0" err="1">
                <a:solidFill>
                  <a:srgbClr val="374151"/>
                </a:solidFill>
                <a:latin typeface="Söhne"/>
              </a:rPr>
              <a:t>from</a:t>
            </a:r>
            <a:r>
              <a:rPr lang="fr-FR" dirty="0">
                <a:solidFill>
                  <a:srgbClr val="374151"/>
                </a:solidFill>
                <a:latin typeface="Söhne"/>
              </a:rPr>
              <a:t> </a:t>
            </a:r>
            <a:r>
              <a:rPr lang="fr-FR" dirty="0" err="1">
                <a:solidFill>
                  <a:srgbClr val="374151"/>
                </a:solidFill>
                <a:latin typeface="Söhne"/>
              </a:rPr>
              <a:t>specific</a:t>
            </a:r>
            <a:r>
              <a:rPr lang="fr-FR" dirty="0">
                <a:solidFill>
                  <a:srgbClr val="374151"/>
                </a:solidFill>
                <a:latin typeface="Söhne"/>
              </a:rPr>
              <a:t> conditions</a:t>
            </a:r>
            <a:endParaRPr lang="fr-FR" dirty="0"/>
          </a:p>
          <a:p>
            <a:pPr marL="342900" indent="-342900">
              <a:lnSpc>
                <a:spcPct val="110000"/>
              </a:lnSpc>
              <a:buFont typeface="Wingdings" pitchFamily="2" charset="2"/>
              <a:buChar char="Ø"/>
            </a:pPr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A8E1FD6-35EA-1224-6689-17C4304D0CA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ANITI chairs: 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CECF30A2-632E-A987-340D-579CE85D0B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2102" y="127291"/>
            <a:ext cx="10524393" cy="446723"/>
          </a:xfrm>
        </p:spPr>
        <p:txBody>
          <a:bodyPr/>
          <a:lstStyle/>
          <a:p>
            <a:r>
              <a:rPr lang="en-AU" b="0" i="0" dirty="0">
                <a:effectLst/>
                <a:latin typeface="Söhne"/>
              </a:rPr>
              <a:t>ANITI: a flagship project at UT in collaboration with local labs.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46807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>
            <a:extLst>
              <a:ext uri="{FF2B5EF4-FFF2-40B4-BE49-F238E27FC236}">
                <a16:creationId xmlns:a16="http://schemas.microsoft.com/office/drawing/2014/main" id="{E3D6EDCB-7A78-57B8-4F13-4D66475B45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0846" y="1243012"/>
            <a:ext cx="10993980" cy="5023413"/>
          </a:xfrm>
        </p:spPr>
        <p:txBody>
          <a:bodyPr>
            <a:normAutofit/>
          </a:bodyPr>
          <a:lstStyle/>
          <a:p>
            <a:pPr marL="342900" indent="-342900">
              <a:buFont typeface="Wingdings" pitchFamily="2" charset="2"/>
              <a:buChar char="Ø"/>
            </a:pPr>
            <a:endParaRPr lang="fr-FR" sz="2400" dirty="0"/>
          </a:p>
          <a:p>
            <a:pPr marL="342900" indent="-342900">
              <a:buFont typeface="Wingdings" pitchFamily="2" charset="2"/>
              <a:buChar char="Ø"/>
            </a:pPr>
            <a:r>
              <a:rPr lang="en-AU" sz="2400" dirty="0"/>
              <a:t>Deadline May 5th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AU" sz="2400" dirty="0"/>
              <a:t>Chair selection before summer break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AU" sz="2400" dirty="0"/>
              <a:t>Integration of selected chairs into ANITI from fall 2023. Chair formal start in January 2024</a:t>
            </a:r>
          </a:p>
          <a:p>
            <a:pPr lvl="1" algn="l"/>
            <a:endParaRPr lang="fr-FR" sz="2400" dirty="0"/>
          </a:p>
          <a:p>
            <a:pPr marL="342900" indent="-342900">
              <a:lnSpc>
                <a:spcPct val="100000"/>
              </a:lnSpc>
              <a:buFont typeface="Wingdings" pitchFamily="2" charset="2"/>
              <a:buChar char="Ø"/>
            </a:pPr>
            <a:r>
              <a:rPr lang="fr-FR" sz="2400" dirty="0"/>
              <a:t>The "up-to-date" information, </a:t>
            </a:r>
            <a:r>
              <a:rPr lang="fr-FR" sz="2400" dirty="0" err="1"/>
              <a:t>including</a:t>
            </a:r>
            <a:r>
              <a:rPr lang="fr-FR" sz="2400" dirty="0"/>
              <a:t> </a:t>
            </a:r>
            <a:r>
              <a:rPr lang="fr-FR" sz="2400" dirty="0" err="1"/>
              <a:t>templates</a:t>
            </a:r>
            <a:r>
              <a:rPr lang="fr-FR" sz="2400" dirty="0"/>
              <a:t> and FAQ, can </a:t>
            </a:r>
            <a:r>
              <a:rPr lang="fr-FR" sz="2400" dirty="0" err="1"/>
              <a:t>be</a:t>
            </a:r>
            <a:r>
              <a:rPr lang="fr-FR" sz="2400" dirty="0"/>
              <a:t> </a:t>
            </a:r>
            <a:r>
              <a:rPr lang="fr-FR" sz="2400" dirty="0" err="1"/>
              <a:t>found</a:t>
            </a:r>
            <a:r>
              <a:rPr lang="fr-FR" sz="2400" dirty="0"/>
              <a:t> at: </a:t>
            </a:r>
          </a:p>
          <a:p>
            <a:pPr>
              <a:lnSpc>
                <a:spcPct val="100000"/>
              </a:lnSpc>
            </a:pPr>
            <a:r>
              <a:rPr lang="fr-FR" sz="2400" dirty="0">
                <a:hlinkClick r:id="rId2"/>
              </a:rPr>
              <a:t>https://aniti.univ-toulouse.fr/recherche-ia/call-for-aniti-2-0-chairs/</a:t>
            </a:r>
            <a:endParaRPr lang="fr-FR" sz="2400" dirty="0"/>
          </a:p>
          <a:p>
            <a:pPr marL="342900" indent="-342900">
              <a:lnSpc>
                <a:spcPct val="100000"/>
              </a:lnSpc>
              <a:buFont typeface="Wingdings" pitchFamily="2" charset="2"/>
              <a:buChar char="Ø"/>
            </a:pPr>
            <a:endParaRPr lang="fr-FR" sz="2400" dirty="0"/>
          </a:p>
          <a:p>
            <a:pPr marL="342900" indent="-342900">
              <a:lnSpc>
                <a:spcPct val="100000"/>
              </a:lnSpc>
              <a:buFont typeface="Wingdings" pitchFamily="2" charset="2"/>
              <a:buChar char="Ø"/>
            </a:pPr>
            <a:r>
              <a:rPr lang="en-AU" sz="2400" dirty="0"/>
              <a:t>For further questions, contact us at </a:t>
            </a:r>
            <a:r>
              <a:rPr lang="en-AU" sz="2400" dirty="0">
                <a:hlinkClick r:id="rId3"/>
              </a:rPr>
              <a:t>submission-aniti-2@univ-toulouse.fr </a:t>
            </a:r>
            <a:endParaRPr lang="en-AU" sz="2400" dirty="0"/>
          </a:p>
          <a:p>
            <a:pPr marL="342900" indent="-342900">
              <a:lnSpc>
                <a:spcPct val="100000"/>
              </a:lnSpc>
              <a:buFont typeface="Wingdings" pitchFamily="2" charset="2"/>
              <a:buChar char="Ø"/>
            </a:pPr>
            <a:endParaRPr lang="fr-FR" sz="2400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BE3FE9C-B04B-C23B-348D-539DA86698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General points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EF001062-CE7D-F2CE-6C23-14B9F5C19C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27200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>
            <a:extLst>
              <a:ext uri="{FF2B5EF4-FFF2-40B4-BE49-F238E27FC236}">
                <a16:creationId xmlns:a16="http://schemas.microsoft.com/office/drawing/2014/main" id="{1FAC54DC-B5DD-1ADD-C7EF-26696536D8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7912" y="1461962"/>
            <a:ext cx="10642233" cy="4516807"/>
          </a:xfr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lnSpc>
                <a:spcPct val="100000"/>
              </a:lnSpc>
              <a:buFont typeface="Wingdings" pitchFamily="2" charset="2"/>
              <a:buChar char="Ø"/>
            </a:pPr>
            <a:r>
              <a:rPr lang="fr-FR" sz="1800" dirty="0">
                <a:solidFill>
                  <a:srgbClr val="374151"/>
                </a:solidFill>
                <a:latin typeface="Söhne"/>
              </a:rPr>
              <a:t>On the ANITI </a:t>
            </a:r>
            <a:r>
              <a:rPr lang="fr-FR" sz="1800" dirty="0" err="1">
                <a:solidFill>
                  <a:srgbClr val="374151"/>
                </a:solidFill>
                <a:latin typeface="Söhne"/>
              </a:rPr>
              <a:t>website</a:t>
            </a:r>
            <a:r>
              <a:rPr lang="fr-FR" sz="1800" dirty="0">
                <a:solidFill>
                  <a:srgbClr val="374151"/>
                </a:solidFill>
                <a:latin typeface="Söhne"/>
              </a:rPr>
              <a:t> 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r-FR" sz="1800" dirty="0">
                <a:solidFill>
                  <a:srgbClr val="374151"/>
                </a:solidFill>
                <a:latin typeface="Söhne"/>
              </a:rPr>
              <a:t>« Associates » --&gt; « </a:t>
            </a:r>
            <a:r>
              <a:rPr lang="fr-FR" sz="1800" dirty="0" err="1">
                <a:solidFill>
                  <a:srgbClr val="374151"/>
                </a:solidFill>
                <a:latin typeface="Söhne"/>
              </a:rPr>
              <a:t>co</a:t>
            </a:r>
            <a:r>
              <a:rPr lang="fr-FR" sz="1800" dirty="0">
                <a:solidFill>
                  <a:srgbClr val="374151"/>
                </a:solidFill>
                <a:latin typeface="Söhne"/>
              </a:rPr>
              <a:t>-chairs ».  A </a:t>
            </a:r>
            <a:r>
              <a:rPr lang="fr-FR" sz="1800" dirty="0" err="1">
                <a:solidFill>
                  <a:srgbClr val="374151"/>
                </a:solidFill>
                <a:latin typeface="Söhne"/>
              </a:rPr>
              <a:t>co</a:t>
            </a:r>
            <a:r>
              <a:rPr lang="fr-FR" sz="1800" dirty="0">
                <a:solidFill>
                  <a:srgbClr val="374151"/>
                </a:solidFill>
                <a:latin typeface="Söhne"/>
              </a:rPr>
              <a:t>-chair </a:t>
            </a:r>
            <a:r>
              <a:rPr lang="fr-FR" sz="1800" dirty="0" err="1">
                <a:solidFill>
                  <a:srgbClr val="374151"/>
                </a:solidFill>
                <a:latin typeface="Söhne"/>
              </a:rPr>
              <a:t>shall</a:t>
            </a:r>
            <a:r>
              <a:rPr lang="fr-FR" sz="1800" dirty="0">
                <a:solidFill>
                  <a:srgbClr val="374151"/>
                </a:solidFill>
                <a:latin typeface="Söhne"/>
              </a:rPr>
              <a:t> </a:t>
            </a:r>
            <a:r>
              <a:rPr lang="fr-FR" sz="1800" dirty="0" err="1">
                <a:solidFill>
                  <a:srgbClr val="374151"/>
                </a:solidFill>
                <a:latin typeface="Söhne"/>
              </a:rPr>
              <a:t>be</a:t>
            </a:r>
            <a:r>
              <a:rPr lang="fr-FR" sz="1800" dirty="0">
                <a:solidFill>
                  <a:srgbClr val="374151"/>
                </a:solidFill>
                <a:latin typeface="Söhne"/>
              </a:rPr>
              <a:t> </a:t>
            </a:r>
            <a:r>
              <a:rPr lang="fr-FR" sz="1800" dirty="0" err="1">
                <a:solidFill>
                  <a:srgbClr val="374151"/>
                </a:solidFill>
                <a:latin typeface="Söhne"/>
              </a:rPr>
              <a:t>involved</a:t>
            </a:r>
            <a:r>
              <a:rPr lang="fr-FR" sz="1800" dirty="0">
                <a:solidFill>
                  <a:srgbClr val="374151"/>
                </a:solidFill>
                <a:latin typeface="Söhne"/>
              </a:rPr>
              <a:t> at least at 20% of </a:t>
            </a:r>
            <a:r>
              <a:rPr lang="fr-FR" sz="1800" dirty="0" err="1">
                <a:solidFill>
                  <a:srgbClr val="374151"/>
                </a:solidFill>
                <a:latin typeface="Söhne"/>
              </a:rPr>
              <a:t>his</a:t>
            </a:r>
            <a:r>
              <a:rPr lang="fr-FR" sz="1800" dirty="0">
                <a:solidFill>
                  <a:srgbClr val="374151"/>
                </a:solidFill>
                <a:latin typeface="Söhne"/>
              </a:rPr>
              <a:t>/</a:t>
            </a:r>
            <a:r>
              <a:rPr lang="fr-FR" sz="1800" dirty="0" err="1">
                <a:solidFill>
                  <a:srgbClr val="374151"/>
                </a:solidFill>
                <a:latin typeface="Söhne"/>
              </a:rPr>
              <a:t>her</a:t>
            </a:r>
            <a:r>
              <a:rPr lang="fr-FR" sz="1800" dirty="0">
                <a:solidFill>
                  <a:srgbClr val="374151"/>
                </a:solidFill>
                <a:latin typeface="Söhne"/>
              </a:rPr>
              <a:t> </a:t>
            </a:r>
            <a:r>
              <a:rPr lang="fr-FR" sz="1800" dirty="0" err="1">
                <a:solidFill>
                  <a:srgbClr val="374151"/>
                </a:solidFill>
                <a:latin typeface="Söhne"/>
              </a:rPr>
              <a:t>research</a:t>
            </a:r>
            <a:r>
              <a:rPr lang="fr-FR" sz="1800" dirty="0">
                <a:solidFill>
                  <a:srgbClr val="374151"/>
                </a:solidFill>
                <a:latin typeface="Söhne"/>
              </a:rPr>
              <a:t> time in the chair </a:t>
            </a:r>
            <a:r>
              <a:rPr lang="fr-FR" sz="1800" dirty="0" err="1">
                <a:solidFill>
                  <a:srgbClr val="374151"/>
                </a:solidFill>
                <a:latin typeface="Söhne"/>
              </a:rPr>
              <a:t>project</a:t>
            </a:r>
            <a:endParaRPr lang="fr-FR" sz="1800" dirty="0">
              <a:solidFill>
                <a:srgbClr val="374151"/>
              </a:solidFill>
              <a:latin typeface="Söhne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AU" sz="1800" dirty="0">
                <a:solidFill>
                  <a:srgbClr val="7030A0"/>
                </a:solidFill>
                <a:latin typeface="Söhne"/>
                <a:cs typeface="Arial" panose="020B0604020202020204" pitchFamily="34" charset="0"/>
              </a:rPr>
              <a:t>Supporting letter from partners can be attached to the proposal as supplementary material if available</a:t>
            </a:r>
            <a:endParaRPr lang="fr-FR" sz="1800" dirty="0">
              <a:solidFill>
                <a:srgbClr val="7030A0"/>
              </a:solidFill>
              <a:latin typeface="Söhne"/>
              <a:cs typeface="Arial" panose="020B0604020202020204" pitchFamily="34" charset="0"/>
            </a:endParaRPr>
          </a:p>
          <a:p>
            <a:pPr marL="342900" indent="-342900">
              <a:lnSpc>
                <a:spcPct val="100000"/>
              </a:lnSpc>
              <a:buFont typeface="Wingdings" pitchFamily="2" charset="2"/>
              <a:buChar char="Ø"/>
            </a:pPr>
            <a:r>
              <a:rPr lang="fr-FR" sz="1800" dirty="0">
                <a:solidFill>
                  <a:srgbClr val="374151"/>
                </a:solidFill>
                <a:latin typeface="Söhne"/>
              </a:rPr>
              <a:t>In the </a:t>
            </a:r>
            <a:r>
              <a:rPr lang="fr-FR" sz="1800" dirty="0" err="1">
                <a:solidFill>
                  <a:srgbClr val="374151"/>
                </a:solidFill>
                <a:latin typeface="Söhne"/>
              </a:rPr>
              <a:t>submission</a:t>
            </a:r>
            <a:r>
              <a:rPr lang="fr-FR" sz="1800" dirty="0">
                <a:solidFill>
                  <a:srgbClr val="374151"/>
                </a:solidFill>
                <a:latin typeface="Söhne"/>
              </a:rPr>
              <a:t> </a:t>
            </a:r>
            <a:r>
              <a:rPr lang="fr-FR" sz="1800" dirty="0" err="1">
                <a:solidFill>
                  <a:srgbClr val="374151"/>
                </a:solidFill>
                <a:latin typeface="Söhne"/>
              </a:rPr>
              <a:t>templates</a:t>
            </a:r>
            <a:r>
              <a:rPr lang="fr-FR" sz="1800" dirty="0">
                <a:solidFill>
                  <a:srgbClr val="374151"/>
                </a:solidFill>
                <a:latin typeface="Söhne"/>
              </a:rPr>
              <a:t>:</a:t>
            </a:r>
          </a:p>
          <a:p>
            <a:pPr marL="800100" lvl="1" indent="-342900" algn="l">
              <a:buChar char="•"/>
            </a:pPr>
            <a:r>
              <a:rPr lang="en-AU" sz="1800" dirty="0">
                <a:solidFill>
                  <a:srgbClr val="374151"/>
                </a:solidFill>
                <a:latin typeface="Söhne"/>
              </a:rPr>
              <a:t>CV of all project contributors, not only the PI</a:t>
            </a:r>
          </a:p>
          <a:p>
            <a:pPr marL="800100" lvl="1" indent="-342900" algn="l">
              <a:buChar char="•"/>
            </a:pPr>
            <a:r>
              <a:rPr lang="en-AU" sz="1800" dirty="0">
                <a:solidFill>
                  <a:srgbClr val="374151"/>
                </a:solidFill>
                <a:latin typeface="Söhne"/>
              </a:rPr>
              <a:t>PIs : support letter from the lab and the employer for academic people and from the employer for others</a:t>
            </a:r>
          </a:p>
          <a:p>
            <a:pPr marL="800100" lvl="1" indent="-342900" algn="l">
              <a:buChar char="•"/>
            </a:pPr>
            <a:r>
              <a:rPr lang="en-AU" sz="1800" dirty="0">
                <a:solidFill>
                  <a:srgbClr val="374151"/>
                </a:solidFill>
                <a:latin typeface="Söhne"/>
              </a:rPr>
              <a:t>Submission should mention the agreement of all concerned labs and employers for the involvement of PI and co-Chairs). </a:t>
            </a:r>
          </a:p>
          <a:p>
            <a:pPr marL="800100" lvl="1" indent="-342900" algn="l">
              <a:buChar char="•"/>
            </a:pPr>
            <a:r>
              <a:rPr lang="en-AU" sz="1800" dirty="0">
                <a:solidFill>
                  <a:srgbClr val="374151"/>
                </a:solidFill>
                <a:latin typeface="Söhne"/>
              </a:rPr>
              <a:t>Addition of ongoing grants (list of those relevant to the project)</a:t>
            </a:r>
          </a:p>
          <a:p>
            <a:pPr marL="800100" lvl="1" indent="-342900" algn="l">
              <a:buChar char="•"/>
            </a:pPr>
            <a:r>
              <a:rPr lang="en-AU" sz="1800" dirty="0">
                <a:solidFill>
                  <a:srgbClr val="374151"/>
                </a:solidFill>
                <a:latin typeface="Söhne"/>
              </a:rPr>
              <a:t>Simplification of the budget table to better identify academic and industrial contribution </a:t>
            </a:r>
          </a:p>
          <a:p>
            <a:pPr marL="800100" lvl="1" indent="-342900" algn="l">
              <a:buChar char="•"/>
            </a:pPr>
            <a:r>
              <a:rPr lang="en-AU" sz="1800" dirty="0">
                <a:solidFill>
                  <a:srgbClr val="374151"/>
                </a:solidFill>
                <a:latin typeface="Söhne"/>
              </a:rPr>
              <a:t>The number of pages for multi-PI chairs has been increased to 8</a:t>
            </a:r>
          </a:p>
          <a:p>
            <a:pPr marL="800100" lvl="1" indent="-342900" algn="l">
              <a:buChar char="•"/>
            </a:pPr>
            <a:endParaRPr lang="en-AU" sz="1800" dirty="0">
              <a:solidFill>
                <a:srgbClr val="374151"/>
              </a:solidFill>
              <a:latin typeface="Söhne"/>
            </a:endParaRPr>
          </a:p>
          <a:p>
            <a:pPr marL="342900" indent="-342900">
              <a:lnSpc>
                <a:spcPct val="100000"/>
              </a:lnSpc>
              <a:buFont typeface="Wingdings" pitchFamily="2" charset="2"/>
              <a:buChar char="Ø"/>
            </a:pPr>
            <a:endParaRPr lang="fr-FR" sz="1800" dirty="0">
              <a:solidFill>
                <a:srgbClr val="374151"/>
              </a:solidFill>
              <a:latin typeface="Söhne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B65AD27-923D-E791-9E2F-163C94E348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All changes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D0BC840E-3D1B-0928-097C-69F254D57B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705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>
            <a:extLst>
              <a:ext uri="{FF2B5EF4-FFF2-40B4-BE49-F238E27FC236}">
                <a16:creationId xmlns:a16="http://schemas.microsoft.com/office/drawing/2014/main" id="{BDDEDFA0-E89A-5720-0F57-829107B411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0921" y="1212966"/>
            <a:ext cx="10894314" cy="5061374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indent="-342900">
              <a:lnSpc>
                <a:spcPct val="100000"/>
              </a:lnSpc>
              <a:buFont typeface="Wingdings" pitchFamily="2" charset="2"/>
              <a:buChar char="Ø"/>
            </a:pPr>
            <a:r>
              <a:rPr lang="fr-FR" sz="2400" dirty="0" err="1">
                <a:solidFill>
                  <a:srgbClr val="374151"/>
                </a:solidFill>
                <a:latin typeface="Söhne"/>
              </a:rPr>
              <a:t>Sizing</a:t>
            </a:r>
            <a:r>
              <a:rPr lang="fr-FR" sz="2400" dirty="0">
                <a:solidFill>
                  <a:srgbClr val="374151"/>
                </a:solidFill>
                <a:latin typeface="Söhne"/>
              </a:rPr>
              <a:t> of a Chair </a:t>
            </a:r>
          </a:p>
          <a:p>
            <a:pPr marL="800100" lvl="1" indent="-342900" algn="l">
              <a:buChar char="•"/>
            </a:pPr>
            <a:r>
              <a:rPr lang="en-AU" sz="2400" dirty="0">
                <a:solidFill>
                  <a:srgbClr val="374151"/>
                </a:solidFill>
                <a:latin typeface="Söhne"/>
              </a:rPr>
              <a:t>The team should be </a:t>
            </a:r>
            <a:r>
              <a:rPr lang="en-AU" sz="2400" dirty="0">
                <a:solidFill>
                  <a:srgbClr val="7030A0"/>
                </a:solidFill>
                <a:latin typeface="Söhne"/>
                <a:cs typeface="Arial" panose="020B0604020202020204" pitchFamily="34" charset="0"/>
              </a:rPr>
              <a:t>consistent with the scientific ambition </a:t>
            </a:r>
            <a:r>
              <a:rPr lang="en-AU" sz="2400" dirty="0">
                <a:solidFill>
                  <a:srgbClr val="374151"/>
                </a:solidFill>
                <a:latin typeface="Söhne"/>
              </a:rPr>
              <a:t>of the Chair in terms of skills and dimension and should stay and </a:t>
            </a:r>
            <a:r>
              <a:rPr lang="en-AU" sz="2400" dirty="0">
                <a:solidFill>
                  <a:srgbClr val="7030A0"/>
                </a:solidFill>
                <a:latin typeface="Söhne"/>
                <a:cs typeface="Arial" panose="020B0604020202020204" pitchFamily="34" charset="0"/>
              </a:rPr>
              <a:t>manageable as a team</a:t>
            </a:r>
          </a:p>
          <a:p>
            <a:pPr marL="800100" lvl="1" indent="-342900" algn="l">
              <a:buChar char="•"/>
            </a:pPr>
            <a:r>
              <a:rPr lang="fr-FR" sz="2400" dirty="0">
                <a:solidFill>
                  <a:srgbClr val="374151"/>
                </a:solidFill>
                <a:latin typeface="Söhne"/>
              </a:rPr>
              <a:t>Building on ANITI </a:t>
            </a:r>
            <a:r>
              <a:rPr lang="fr-FR" sz="2400" dirty="0" err="1">
                <a:solidFill>
                  <a:srgbClr val="374151"/>
                </a:solidFill>
                <a:latin typeface="Söhne"/>
              </a:rPr>
              <a:t>experience</a:t>
            </a:r>
            <a:r>
              <a:rPr lang="fr-FR" sz="2400" dirty="0">
                <a:solidFill>
                  <a:srgbClr val="374151"/>
                </a:solidFill>
                <a:latin typeface="Söhne"/>
              </a:rPr>
              <a:t>, the </a:t>
            </a:r>
            <a:r>
              <a:rPr lang="fr-FR" sz="2400" dirty="0" err="1">
                <a:solidFill>
                  <a:srgbClr val="374151"/>
                </a:solidFill>
                <a:latin typeface="Söhne"/>
              </a:rPr>
              <a:t>following</a:t>
            </a:r>
            <a:r>
              <a:rPr lang="fr-FR" sz="2400" dirty="0">
                <a:solidFill>
                  <a:srgbClr val="374151"/>
                </a:solidFill>
                <a:latin typeface="Söhne"/>
              </a:rPr>
              <a:t> guidelines </a:t>
            </a:r>
            <a:r>
              <a:rPr lang="fr-FR" sz="2400" dirty="0" err="1">
                <a:solidFill>
                  <a:srgbClr val="374151"/>
                </a:solidFill>
                <a:latin typeface="Söhne"/>
              </a:rPr>
              <a:t>may</a:t>
            </a:r>
            <a:r>
              <a:rPr lang="fr-FR" sz="2400" dirty="0">
                <a:solidFill>
                  <a:srgbClr val="374151"/>
                </a:solidFill>
                <a:latin typeface="Söhne"/>
              </a:rPr>
              <a:t> </a:t>
            </a:r>
            <a:r>
              <a:rPr lang="fr-FR" sz="2400" dirty="0" err="1">
                <a:solidFill>
                  <a:srgbClr val="374151"/>
                </a:solidFill>
                <a:latin typeface="Söhne"/>
              </a:rPr>
              <a:t>be</a:t>
            </a:r>
            <a:r>
              <a:rPr lang="fr-FR" sz="2400" dirty="0">
                <a:solidFill>
                  <a:srgbClr val="374151"/>
                </a:solidFill>
                <a:latin typeface="Söhne"/>
              </a:rPr>
              <a:t> </a:t>
            </a:r>
            <a:r>
              <a:rPr lang="fr-FR" sz="2400" dirty="0" err="1">
                <a:solidFill>
                  <a:srgbClr val="374151"/>
                </a:solidFill>
                <a:latin typeface="Söhne"/>
              </a:rPr>
              <a:t>taken</a:t>
            </a:r>
            <a:r>
              <a:rPr lang="fr-FR" sz="2400" dirty="0">
                <a:solidFill>
                  <a:srgbClr val="374151"/>
                </a:solidFill>
                <a:latin typeface="Söhne"/>
              </a:rPr>
              <a:t> </a:t>
            </a:r>
            <a:r>
              <a:rPr lang="fr-FR" sz="2400" dirty="0" err="1">
                <a:solidFill>
                  <a:srgbClr val="374151"/>
                </a:solidFill>
                <a:latin typeface="Söhne"/>
              </a:rPr>
              <a:t>into</a:t>
            </a:r>
            <a:r>
              <a:rPr lang="fr-FR" sz="2400" dirty="0">
                <a:solidFill>
                  <a:srgbClr val="374151"/>
                </a:solidFill>
                <a:latin typeface="Söhne"/>
              </a:rPr>
              <a:t> </a:t>
            </a:r>
            <a:r>
              <a:rPr lang="fr-FR" sz="2400" dirty="0" err="1">
                <a:solidFill>
                  <a:srgbClr val="374151"/>
                </a:solidFill>
                <a:latin typeface="Söhne"/>
              </a:rPr>
              <a:t>account</a:t>
            </a:r>
            <a:r>
              <a:rPr lang="fr-FR" sz="2400" dirty="0">
                <a:solidFill>
                  <a:srgbClr val="374151"/>
                </a:solidFill>
                <a:latin typeface="Söhne"/>
              </a:rPr>
              <a:t>:</a:t>
            </a:r>
          </a:p>
          <a:p>
            <a:pPr marL="1257300" lvl="2" indent="-342900" algn="l">
              <a:buChar char="•"/>
            </a:pPr>
            <a:r>
              <a:rPr lang="fr-FR" sz="2200" dirty="0">
                <a:solidFill>
                  <a:srgbClr val="374151"/>
                </a:solidFill>
                <a:latin typeface="Söhne"/>
              </a:rPr>
              <a:t>Permanent staff : </a:t>
            </a:r>
          </a:p>
          <a:p>
            <a:pPr marL="1714500" lvl="3" indent="-342900" algn="l">
              <a:buChar char="•"/>
            </a:pPr>
            <a:r>
              <a:rPr lang="fr-FR" sz="2000" dirty="0">
                <a:solidFill>
                  <a:srgbClr val="374151"/>
                </a:solidFill>
                <a:latin typeface="Söhne"/>
              </a:rPr>
              <a:t>2-4 </a:t>
            </a:r>
            <a:r>
              <a:rPr lang="fr-FR" sz="2000" dirty="0" err="1">
                <a:solidFill>
                  <a:srgbClr val="374151"/>
                </a:solidFill>
                <a:latin typeface="Söhne"/>
              </a:rPr>
              <a:t>co</a:t>
            </a:r>
            <a:r>
              <a:rPr lang="fr-FR" sz="2000" dirty="0">
                <a:solidFill>
                  <a:srgbClr val="374151"/>
                </a:solidFill>
                <a:latin typeface="Söhne"/>
              </a:rPr>
              <a:t>-chairs  per </a:t>
            </a:r>
            <a:r>
              <a:rPr lang="fr-FR" sz="2000" dirty="0" err="1">
                <a:solidFill>
                  <a:srgbClr val="374151"/>
                </a:solidFill>
                <a:latin typeface="Söhne"/>
              </a:rPr>
              <a:t>advanced</a:t>
            </a:r>
            <a:r>
              <a:rPr lang="fr-FR" sz="2000" dirty="0">
                <a:solidFill>
                  <a:srgbClr val="374151"/>
                </a:solidFill>
                <a:latin typeface="Söhne"/>
              </a:rPr>
              <a:t> PI</a:t>
            </a:r>
          </a:p>
          <a:p>
            <a:pPr marL="1714500" lvl="3" indent="-342900" algn="l">
              <a:buChar char="•"/>
            </a:pPr>
            <a:r>
              <a:rPr lang="fr-FR" sz="2000" dirty="0">
                <a:solidFill>
                  <a:srgbClr val="374151"/>
                </a:solidFill>
                <a:latin typeface="Söhne"/>
              </a:rPr>
              <a:t>1-2 </a:t>
            </a:r>
            <a:r>
              <a:rPr lang="fr-FR" sz="2000" dirty="0" err="1">
                <a:solidFill>
                  <a:srgbClr val="374151"/>
                </a:solidFill>
                <a:latin typeface="Söhne"/>
              </a:rPr>
              <a:t>co</a:t>
            </a:r>
            <a:r>
              <a:rPr lang="fr-FR" sz="2000" dirty="0">
                <a:solidFill>
                  <a:srgbClr val="374151"/>
                </a:solidFill>
                <a:latin typeface="Söhne"/>
              </a:rPr>
              <a:t>-chair per </a:t>
            </a:r>
            <a:r>
              <a:rPr lang="fr-FR" sz="2000" dirty="0" err="1">
                <a:solidFill>
                  <a:srgbClr val="374151"/>
                </a:solidFill>
                <a:latin typeface="Söhne"/>
              </a:rPr>
              <a:t>starting</a:t>
            </a:r>
            <a:r>
              <a:rPr lang="fr-FR" sz="2000" dirty="0">
                <a:solidFill>
                  <a:srgbClr val="374151"/>
                </a:solidFill>
                <a:latin typeface="Söhne"/>
              </a:rPr>
              <a:t> PI</a:t>
            </a:r>
          </a:p>
          <a:p>
            <a:pPr marL="1257300" lvl="2" indent="-342900" algn="l">
              <a:buChar char="•"/>
            </a:pPr>
            <a:r>
              <a:rPr lang="fr-FR" sz="2200" dirty="0">
                <a:solidFill>
                  <a:srgbClr val="374151"/>
                </a:solidFill>
                <a:latin typeface="Söhne"/>
              </a:rPr>
              <a:t>Non permanent staff : </a:t>
            </a: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rgbClr val="374151"/>
                </a:solidFill>
                <a:latin typeface="Söhne"/>
              </a:rPr>
              <a:t>2 PhD + one 2-year PD for </a:t>
            </a:r>
            <a:r>
              <a:rPr lang="fr-FR" sz="2000" dirty="0" err="1">
                <a:solidFill>
                  <a:srgbClr val="374151"/>
                </a:solidFill>
                <a:latin typeface="Söhne"/>
              </a:rPr>
              <a:t>advanced</a:t>
            </a:r>
            <a:r>
              <a:rPr lang="fr-FR" sz="2000" dirty="0">
                <a:solidFill>
                  <a:srgbClr val="374151"/>
                </a:solidFill>
                <a:latin typeface="Söhne"/>
              </a:rPr>
              <a:t> PI</a:t>
            </a:r>
          </a:p>
          <a:p>
            <a:pPr marL="1714500" lvl="3" indent="-342900" algn="l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rgbClr val="374151"/>
                </a:solidFill>
                <a:latin typeface="Söhne"/>
              </a:rPr>
              <a:t>1 PhD + one 2-year PD for </a:t>
            </a:r>
            <a:r>
              <a:rPr lang="fr-FR" sz="2000" dirty="0" err="1">
                <a:solidFill>
                  <a:srgbClr val="374151"/>
                </a:solidFill>
                <a:latin typeface="Söhne"/>
              </a:rPr>
              <a:t>starting</a:t>
            </a:r>
            <a:r>
              <a:rPr lang="fr-FR" sz="2000" dirty="0">
                <a:solidFill>
                  <a:srgbClr val="374151"/>
                </a:solidFill>
                <a:latin typeface="Söhne"/>
              </a:rPr>
              <a:t> PI</a:t>
            </a:r>
          </a:p>
          <a:p>
            <a:pPr marL="800100" lvl="1" indent="-342900" algn="l">
              <a:buChar char="•"/>
            </a:pPr>
            <a:r>
              <a:rPr lang="en-AU" sz="2400" dirty="0">
                <a:solidFill>
                  <a:srgbClr val="374151"/>
                </a:solidFill>
                <a:latin typeface="Söhne"/>
              </a:rPr>
              <a:t>For collective chairs these numbers can be multiplied by the number of PIs</a:t>
            </a:r>
          </a:p>
          <a:p>
            <a:pPr marL="342900" indent="-342900">
              <a:lnSpc>
                <a:spcPct val="100000"/>
              </a:lnSpc>
              <a:buFont typeface="Wingdings" pitchFamily="2" charset="2"/>
              <a:buChar char="Ø"/>
            </a:pPr>
            <a:endParaRPr lang="fr-FR" sz="2400" dirty="0">
              <a:solidFill>
                <a:srgbClr val="374151"/>
              </a:solidFill>
              <a:latin typeface="Söhne"/>
            </a:endParaRPr>
          </a:p>
          <a:p>
            <a:pPr marL="342900" indent="-342900">
              <a:lnSpc>
                <a:spcPct val="100000"/>
              </a:lnSpc>
              <a:buFont typeface="Wingdings" pitchFamily="2" charset="2"/>
              <a:buChar char="Ø"/>
            </a:pPr>
            <a:r>
              <a:rPr lang="fr-FR" sz="2400" dirty="0">
                <a:solidFill>
                  <a:srgbClr val="374151"/>
                </a:solidFill>
                <a:latin typeface="Söhne"/>
              </a:rPr>
              <a:t>All Chairs can </a:t>
            </a:r>
            <a:r>
              <a:rPr lang="fr-FR" sz="2400" dirty="0" err="1">
                <a:solidFill>
                  <a:srgbClr val="374151"/>
                </a:solidFill>
                <a:latin typeface="Söhne"/>
              </a:rPr>
              <a:t>involve</a:t>
            </a:r>
            <a:r>
              <a:rPr lang="fr-FR" sz="2400" dirty="0">
                <a:solidFill>
                  <a:srgbClr val="374151"/>
                </a:solidFill>
                <a:latin typeface="Söhne"/>
              </a:rPr>
              <a:t> </a:t>
            </a:r>
            <a:r>
              <a:rPr lang="fr-FR" sz="2400" dirty="0" err="1">
                <a:solidFill>
                  <a:srgbClr val="374151"/>
                </a:solidFill>
                <a:latin typeface="Söhne"/>
              </a:rPr>
              <a:t>industrial</a:t>
            </a:r>
            <a:r>
              <a:rPr lang="fr-FR" sz="2400" dirty="0">
                <a:solidFill>
                  <a:srgbClr val="374151"/>
                </a:solidFill>
                <a:latin typeface="Söhne"/>
              </a:rPr>
              <a:t> collaborations, but </a:t>
            </a:r>
            <a:r>
              <a:rPr lang="fr-FR" sz="2400" dirty="0" err="1">
                <a:solidFill>
                  <a:srgbClr val="374151"/>
                </a:solidFill>
                <a:latin typeface="Söhne"/>
              </a:rPr>
              <a:t>it</a:t>
            </a:r>
            <a:r>
              <a:rPr lang="fr-FR" sz="2400" dirty="0">
                <a:solidFill>
                  <a:srgbClr val="374151"/>
                </a:solidFill>
                <a:latin typeface="Söhne"/>
              </a:rPr>
              <a:t> </a:t>
            </a:r>
            <a:r>
              <a:rPr lang="fr-FR" sz="2400" dirty="0" err="1">
                <a:solidFill>
                  <a:srgbClr val="374151"/>
                </a:solidFill>
                <a:latin typeface="Söhne"/>
              </a:rPr>
              <a:t>is</a:t>
            </a:r>
            <a:r>
              <a:rPr lang="fr-FR" sz="2400" dirty="0">
                <a:solidFill>
                  <a:srgbClr val="374151"/>
                </a:solidFill>
                <a:latin typeface="Söhne"/>
              </a:rPr>
              <a:t> a </a:t>
            </a:r>
            <a:r>
              <a:rPr lang="fr-FR" sz="2400" dirty="0" err="1">
                <a:solidFill>
                  <a:srgbClr val="374151"/>
                </a:solidFill>
                <a:latin typeface="Söhne"/>
              </a:rPr>
              <a:t>requirement</a:t>
            </a:r>
            <a:r>
              <a:rPr lang="fr-FR" sz="2400" dirty="0">
                <a:solidFill>
                  <a:srgbClr val="374151"/>
                </a:solidFill>
                <a:latin typeface="Söhne"/>
              </a:rPr>
              <a:t> for the </a:t>
            </a:r>
            <a:r>
              <a:rPr lang="fr-FR" sz="2400" dirty="0" err="1">
                <a:solidFill>
                  <a:srgbClr val="374151"/>
                </a:solidFill>
                <a:latin typeface="Söhne"/>
              </a:rPr>
              <a:t>industrial</a:t>
            </a:r>
            <a:r>
              <a:rPr lang="fr-FR" sz="2400" dirty="0">
                <a:solidFill>
                  <a:srgbClr val="374151"/>
                </a:solidFill>
                <a:latin typeface="Söhne"/>
              </a:rPr>
              <a:t> chair.</a:t>
            </a:r>
          </a:p>
          <a:p>
            <a:pPr marL="342900" indent="-342900">
              <a:lnSpc>
                <a:spcPct val="100000"/>
              </a:lnSpc>
              <a:buFont typeface="Wingdings" pitchFamily="2" charset="2"/>
              <a:buChar char="Ø"/>
            </a:pPr>
            <a:endParaRPr lang="fr-FR" sz="2400" dirty="0">
              <a:solidFill>
                <a:srgbClr val="374151"/>
              </a:solidFill>
              <a:latin typeface="Söhne"/>
            </a:endParaRPr>
          </a:p>
          <a:p>
            <a:pPr marL="342900" indent="-342900">
              <a:lnSpc>
                <a:spcPct val="100000"/>
              </a:lnSpc>
              <a:buFont typeface="Wingdings" pitchFamily="2" charset="2"/>
              <a:buChar char="Ø"/>
            </a:pPr>
            <a:endParaRPr lang="fr-FR" sz="2400" dirty="0">
              <a:solidFill>
                <a:srgbClr val="374151"/>
              </a:solidFill>
              <a:latin typeface="Söhne"/>
            </a:endParaRPr>
          </a:p>
          <a:p>
            <a:pPr marL="342900" indent="-342900">
              <a:lnSpc>
                <a:spcPct val="100000"/>
              </a:lnSpc>
              <a:buFont typeface="Wingdings" pitchFamily="2" charset="2"/>
              <a:buChar char="Ø"/>
            </a:pPr>
            <a:endParaRPr lang="fr-FR" sz="2400" dirty="0">
              <a:solidFill>
                <a:srgbClr val="374151"/>
              </a:solidFill>
              <a:latin typeface="Söhne"/>
            </a:endParaRPr>
          </a:p>
          <a:p>
            <a:pPr marL="342900" indent="-342900">
              <a:lnSpc>
                <a:spcPct val="100000"/>
              </a:lnSpc>
              <a:buFont typeface="Wingdings" pitchFamily="2" charset="2"/>
              <a:buChar char="Ø"/>
            </a:pPr>
            <a:endParaRPr lang="fr-FR" sz="2400" dirty="0">
              <a:solidFill>
                <a:srgbClr val="374151"/>
              </a:solidFill>
              <a:latin typeface="Söhne"/>
            </a:endParaRPr>
          </a:p>
          <a:p>
            <a:pPr marL="342900" indent="-342900">
              <a:lnSpc>
                <a:spcPct val="100000"/>
              </a:lnSpc>
              <a:buFont typeface="Wingdings" pitchFamily="2" charset="2"/>
              <a:buChar char="Ø"/>
            </a:pPr>
            <a:endParaRPr lang="fr-FR" sz="2400" dirty="0">
              <a:solidFill>
                <a:srgbClr val="374151"/>
              </a:solidFill>
              <a:latin typeface="Söhne"/>
            </a:endParaRPr>
          </a:p>
          <a:p>
            <a:pPr marL="342900" indent="-342900">
              <a:lnSpc>
                <a:spcPct val="100000"/>
              </a:lnSpc>
              <a:buFont typeface="Wingdings" pitchFamily="2" charset="2"/>
              <a:buChar char="Ø"/>
            </a:pPr>
            <a:endParaRPr lang="fr-FR" sz="2400" dirty="0">
              <a:solidFill>
                <a:srgbClr val="374151"/>
              </a:solidFill>
              <a:latin typeface="Söhne"/>
            </a:endParaRPr>
          </a:p>
          <a:p>
            <a:pPr marL="342900" indent="-342900">
              <a:lnSpc>
                <a:spcPct val="100000"/>
              </a:lnSpc>
              <a:buFont typeface="Wingdings" pitchFamily="2" charset="2"/>
              <a:buChar char="Ø"/>
            </a:pPr>
            <a:endParaRPr lang="fr-FR" sz="2400" dirty="0">
              <a:solidFill>
                <a:srgbClr val="374151"/>
              </a:solidFill>
              <a:latin typeface="Söhne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AD199AD-3404-D690-75A0-EF19127DE26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0921" y="684911"/>
            <a:ext cx="9144000" cy="701675"/>
          </a:xfrm>
        </p:spPr>
        <p:txBody>
          <a:bodyPr/>
          <a:lstStyle/>
          <a:p>
            <a:r>
              <a:rPr lang="fr-FR" dirty="0"/>
              <a:t>ANITI Chairs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88749B86-79F1-9221-FB49-BB37F29350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3156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>
            <a:extLst>
              <a:ext uri="{FF2B5EF4-FFF2-40B4-BE49-F238E27FC236}">
                <a16:creationId xmlns:a16="http://schemas.microsoft.com/office/drawing/2014/main" id="{507F5F0A-376A-D915-69E8-F7B351570C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1238" y="1593850"/>
            <a:ext cx="10845546" cy="4158768"/>
          </a:xfr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lnSpc>
                <a:spcPct val="100000"/>
              </a:lnSpc>
              <a:buFont typeface="Wingdings" pitchFamily="2" charset="2"/>
              <a:buChar char="Ø"/>
            </a:pPr>
            <a:r>
              <a:rPr lang="fr-FR" sz="2400" dirty="0" err="1">
                <a:solidFill>
                  <a:srgbClr val="374151"/>
                </a:solidFill>
                <a:latin typeface="Söhne"/>
              </a:rPr>
              <a:t>Industrial</a:t>
            </a:r>
            <a:r>
              <a:rPr lang="fr-FR" sz="2400" dirty="0">
                <a:solidFill>
                  <a:srgbClr val="374151"/>
                </a:solidFill>
                <a:latin typeface="Söhne"/>
              </a:rPr>
              <a:t> chair </a:t>
            </a:r>
            <a:r>
              <a:rPr lang="fr-FR" sz="2400" dirty="0" err="1">
                <a:solidFill>
                  <a:srgbClr val="374151"/>
                </a:solidFill>
                <a:latin typeface="Söhne"/>
              </a:rPr>
              <a:t>projects</a:t>
            </a:r>
            <a:r>
              <a:rPr lang="fr-FR" sz="2400" dirty="0">
                <a:solidFill>
                  <a:srgbClr val="374151"/>
                </a:solidFill>
                <a:latin typeface="Söhne"/>
              </a:rPr>
              <a:t> </a:t>
            </a:r>
            <a:r>
              <a:rPr lang="fr-FR" sz="2400" dirty="0" err="1">
                <a:solidFill>
                  <a:srgbClr val="374151"/>
                </a:solidFill>
                <a:latin typeface="Söhne"/>
              </a:rPr>
              <a:t>will</a:t>
            </a:r>
            <a:r>
              <a:rPr lang="fr-FR" sz="2400" dirty="0">
                <a:solidFill>
                  <a:srgbClr val="374151"/>
                </a:solidFill>
                <a:latin typeface="Söhne"/>
              </a:rPr>
              <a:t> </a:t>
            </a:r>
            <a:r>
              <a:rPr lang="fr-FR" sz="2400" dirty="0" err="1">
                <a:solidFill>
                  <a:srgbClr val="374151"/>
                </a:solidFill>
                <a:latin typeface="Söhne"/>
              </a:rPr>
              <a:t>rely</a:t>
            </a:r>
            <a:r>
              <a:rPr lang="fr-FR" sz="2400" dirty="0">
                <a:solidFill>
                  <a:srgbClr val="374151"/>
                </a:solidFill>
                <a:latin typeface="Söhne"/>
              </a:rPr>
              <a:t> on:</a:t>
            </a:r>
          </a:p>
          <a:p>
            <a:pPr marL="800100" lvl="1" indent="-342900" algn="l">
              <a:lnSpc>
                <a:spcPct val="100000"/>
              </a:lnSpc>
              <a:buFont typeface="Wingdings" pitchFamily="2" charset="2"/>
              <a:buChar char="Ø"/>
            </a:pPr>
            <a:r>
              <a:rPr lang="fr-FR" sz="2400" dirty="0" err="1">
                <a:solidFill>
                  <a:srgbClr val="374151"/>
                </a:solidFill>
                <a:latin typeface="Söhne"/>
              </a:rPr>
              <a:t>Academic</a:t>
            </a:r>
            <a:r>
              <a:rPr lang="fr-FR" sz="2400" dirty="0">
                <a:solidFill>
                  <a:srgbClr val="374151"/>
                </a:solidFill>
                <a:latin typeface="Söhne"/>
              </a:rPr>
              <a:t> permanent staff and </a:t>
            </a:r>
            <a:r>
              <a:rPr lang="fr-FR" sz="2400" dirty="0" err="1">
                <a:solidFill>
                  <a:srgbClr val="374151"/>
                </a:solidFill>
                <a:latin typeface="Söhne"/>
              </a:rPr>
              <a:t>means</a:t>
            </a:r>
            <a:r>
              <a:rPr lang="fr-FR" sz="2400" dirty="0">
                <a:solidFill>
                  <a:srgbClr val="374151"/>
                </a:solidFill>
                <a:latin typeface="Söhne"/>
              </a:rPr>
              <a:t> </a:t>
            </a:r>
            <a:r>
              <a:rPr lang="fr-FR" sz="2400" dirty="0">
                <a:solidFill>
                  <a:srgbClr val="374151"/>
                </a:solidFill>
                <a:latin typeface="Söhne"/>
                <a:sym typeface="Wingdings" panose="05000000000000000000" pitchFamily="2" charset="2"/>
              </a:rPr>
              <a:t> </a:t>
            </a:r>
            <a:r>
              <a:rPr lang="fr-FR" sz="2400" dirty="0" err="1">
                <a:solidFill>
                  <a:srgbClr val="374151"/>
                </a:solidFill>
                <a:latin typeface="Söhne"/>
                <a:sym typeface="Wingdings" panose="05000000000000000000" pitchFamily="2" charset="2"/>
              </a:rPr>
              <a:t>this</a:t>
            </a:r>
            <a:r>
              <a:rPr lang="fr-FR" sz="2400" dirty="0">
                <a:solidFill>
                  <a:srgbClr val="374151"/>
                </a:solidFill>
                <a:latin typeface="Söhne"/>
                <a:sym typeface="Wingdings" panose="05000000000000000000" pitchFamily="2" charset="2"/>
              </a:rPr>
              <a:t> </a:t>
            </a:r>
            <a:r>
              <a:rPr lang="fr-FR" sz="2400" dirty="0" err="1">
                <a:solidFill>
                  <a:srgbClr val="374151"/>
                </a:solidFill>
                <a:latin typeface="Söhne"/>
                <a:sym typeface="Wingdings" panose="05000000000000000000" pitchFamily="2" charset="2"/>
              </a:rPr>
              <a:t>will</a:t>
            </a:r>
            <a:r>
              <a:rPr lang="fr-FR" sz="2400" dirty="0">
                <a:solidFill>
                  <a:srgbClr val="374151"/>
                </a:solidFill>
                <a:latin typeface="Söhne"/>
                <a:sym typeface="Wingdings" panose="05000000000000000000" pitchFamily="2" charset="2"/>
              </a:rPr>
              <a:t> </a:t>
            </a:r>
            <a:r>
              <a:rPr lang="fr-FR" sz="2400" dirty="0" err="1">
                <a:solidFill>
                  <a:srgbClr val="374151"/>
                </a:solidFill>
                <a:latin typeface="Söhne"/>
                <a:sym typeface="Wingdings" panose="05000000000000000000" pitchFamily="2" charset="2"/>
              </a:rPr>
              <a:t>be</a:t>
            </a:r>
            <a:r>
              <a:rPr lang="fr-FR" sz="2400" dirty="0">
                <a:solidFill>
                  <a:srgbClr val="374151"/>
                </a:solidFill>
                <a:latin typeface="Söhne"/>
                <a:sym typeface="Wingdings" panose="05000000000000000000" pitchFamily="2" charset="2"/>
              </a:rPr>
              <a:t> part of the </a:t>
            </a:r>
            <a:r>
              <a:rPr lang="fr-FR" sz="2400" dirty="0" err="1">
                <a:solidFill>
                  <a:srgbClr val="374151"/>
                </a:solidFill>
                <a:latin typeface="Söhne"/>
              </a:rPr>
              <a:t>academic</a:t>
            </a:r>
            <a:r>
              <a:rPr lang="fr-FR" sz="2400" dirty="0">
                <a:solidFill>
                  <a:srgbClr val="374151"/>
                </a:solidFill>
                <a:latin typeface="Söhne"/>
              </a:rPr>
              <a:t> in </a:t>
            </a:r>
            <a:r>
              <a:rPr lang="fr-FR" sz="2400" dirty="0" err="1">
                <a:solidFill>
                  <a:srgbClr val="374151"/>
                </a:solidFill>
                <a:latin typeface="Söhne"/>
              </a:rPr>
              <a:t>kind</a:t>
            </a:r>
            <a:r>
              <a:rPr lang="fr-FR" sz="2400" dirty="0">
                <a:solidFill>
                  <a:srgbClr val="374151"/>
                </a:solidFill>
                <a:latin typeface="Söhne"/>
              </a:rPr>
              <a:t> contribution</a:t>
            </a:r>
          </a:p>
          <a:p>
            <a:pPr marL="800100" lvl="1" indent="-342900" algn="l">
              <a:lnSpc>
                <a:spcPct val="100000"/>
              </a:lnSpc>
              <a:buFont typeface="Wingdings" pitchFamily="2" charset="2"/>
              <a:buChar char="Ø"/>
            </a:pPr>
            <a:r>
              <a:rPr lang="fr-FR" sz="2400" dirty="0" err="1">
                <a:solidFill>
                  <a:srgbClr val="374151"/>
                </a:solidFill>
                <a:latin typeface="Söhne"/>
              </a:rPr>
              <a:t>Partners</a:t>
            </a:r>
            <a:r>
              <a:rPr lang="fr-FR" sz="2400" dirty="0">
                <a:solidFill>
                  <a:srgbClr val="374151"/>
                </a:solidFill>
                <a:latin typeface="Söhne"/>
              </a:rPr>
              <a:t> staff and </a:t>
            </a:r>
            <a:r>
              <a:rPr lang="fr-FR" sz="2400" dirty="0" err="1">
                <a:solidFill>
                  <a:srgbClr val="374151"/>
                </a:solidFill>
                <a:latin typeface="Söhne"/>
              </a:rPr>
              <a:t>means</a:t>
            </a:r>
            <a:r>
              <a:rPr lang="fr-FR" sz="2400" dirty="0">
                <a:solidFill>
                  <a:srgbClr val="374151"/>
                </a:solidFill>
                <a:latin typeface="Söhne"/>
              </a:rPr>
              <a:t> </a:t>
            </a:r>
            <a:r>
              <a:rPr lang="fr-FR" sz="2400" dirty="0">
                <a:solidFill>
                  <a:srgbClr val="374151"/>
                </a:solidFill>
                <a:latin typeface="Söhne"/>
                <a:sym typeface="Wingdings" panose="05000000000000000000" pitchFamily="2" charset="2"/>
              </a:rPr>
              <a:t> </a:t>
            </a:r>
            <a:r>
              <a:rPr lang="fr-FR" sz="2400" dirty="0" err="1">
                <a:solidFill>
                  <a:srgbClr val="374151"/>
                </a:solidFill>
                <a:latin typeface="Söhne"/>
                <a:sym typeface="Wingdings" panose="05000000000000000000" pitchFamily="2" charset="2"/>
              </a:rPr>
              <a:t>this</a:t>
            </a:r>
            <a:r>
              <a:rPr lang="fr-FR" sz="2400" dirty="0">
                <a:solidFill>
                  <a:srgbClr val="374151"/>
                </a:solidFill>
                <a:latin typeface="Söhne"/>
                <a:sym typeface="Wingdings" panose="05000000000000000000" pitchFamily="2" charset="2"/>
              </a:rPr>
              <a:t> </a:t>
            </a:r>
            <a:r>
              <a:rPr lang="fr-FR" sz="2400" dirty="0" err="1">
                <a:solidFill>
                  <a:srgbClr val="374151"/>
                </a:solidFill>
                <a:latin typeface="Söhne"/>
                <a:sym typeface="Wingdings" panose="05000000000000000000" pitchFamily="2" charset="2"/>
              </a:rPr>
              <a:t>will</a:t>
            </a:r>
            <a:r>
              <a:rPr lang="fr-FR" sz="2400" dirty="0">
                <a:solidFill>
                  <a:srgbClr val="374151"/>
                </a:solidFill>
                <a:latin typeface="Söhne"/>
                <a:sym typeface="Wingdings" panose="05000000000000000000" pitchFamily="2" charset="2"/>
              </a:rPr>
              <a:t> </a:t>
            </a:r>
            <a:r>
              <a:rPr lang="fr-FR" sz="2400" dirty="0" err="1">
                <a:solidFill>
                  <a:srgbClr val="374151"/>
                </a:solidFill>
                <a:latin typeface="Söhne"/>
                <a:sym typeface="Wingdings" panose="05000000000000000000" pitchFamily="2" charset="2"/>
              </a:rPr>
              <a:t>be</a:t>
            </a:r>
            <a:r>
              <a:rPr lang="fr-FR" sz="2400" dirty="0">
                <a:solidFill>
                  <a:srgbClr val="374151"/>
                </a:solidFill>
                <a:latin typeface="Söhne"/>
                <a:sym typeface="Wingdings" panose="05000000000000000000" pitchFamily="2" charset="2"/>
              </a:rPr>
              <a:t> part of the </a:t>
            </a:r>
            <a:r>
              <a:rPr lang="fr-FR" sz="2400" dirty="0" err="1">
                <a:solidFill>
                  <a:srgbClr val="374151"/>
                </a:solidFill>
                <a:latin typeface="Söhne"/>
              </a:rPr>
              <a:t>partners</a:t>
            </a:r>
            <a:r>
              <a:rPr lang="fr-FR" sz="2400" dirty="0">
                <a:solidFill>
                  <a:srgbClr val="374151"/>
                </a:solidFill>
                <a:latin typeface="Söhne"/>
              </a:rPr>
              <a:t> in </a:t>
            </a:r>
            <a:r>
              <a:rPr lang="fr-FR" sz="2400" dirty="0" err="1">
                <a:solidFill>
                  <a:srgbClr val="374151"/>
                </a:solidFill>
                <a:latin typeface="Söhne"/>
              </a:rPr>
              <a:t>kind</a:t>
            </a:r>
            <a:r>
              <a:rPr lang="fr-FR" sz="2400" dirty="0">
                <a:solidFill>
                  <a:srgbClr val="374151"/>
                </a:solidFill>
                <a:latin typeface="Söhne"/>
              </a:rPr>
              <a:t> contribution</a:t>
            </a:r>
          </a:p>
          <a:p>
            <a:pPr marL="800100" lvl="1" indent="-342900" algn="l">
              <a:lnSpc>
                <a:spcPct val="100000"/>
              </a:lnSpc>
              <a:buFont typeface="Wingdings" pitchFamily="2" charset="2"/>
              <a:buChar char="Ø"/>
            </a:pPr>
            <a:r>
              <a:rPr lang="fr-FR" sz="2400" dirty="0" err="1">
                <a:solidFill>
                  <a:srgbClr val="374151"/>
                </a:solidFill>
                <a:latin typeface="Söhne"/>
              </a:rPr>
              <a:t>Specific</a:t>
            </a:r>
            <a:r>
              <a:rPr lang="fr-FR" sz="2400" dirty="0">
                <a:solidFill>
                  <a:srgbClr val="374151"/>
                </a:solidFill>
                <a:latin typeface="Söhne"/>
              </a:rPr>
              <a:t> staff and </a:t>
            </a:r>
            <a:r>
              <a:rPr lang="fr-FR" sz="2400" dirty="0" err="1">
                <a:solidFill>
                  <a:srgbClr val="374151"/>
                </a:solidFill>
                <a:latin typeface="Söhne"/>
              </a:rPr>
              <a:t>means</a:t>
            </a:r>
            <a:r>
              <a:rPr lang="fr-FR" sz="2400" dirty="0">
                <a:solidFill>
                  <a:srgbClr val="374151"/>
                </a:solidFill>
                <a:latin typeface="Söhne"/>
              </a:rPr>
              <a:t> (</a:t>
            </a:r>
            <a:r>
              <a:rPr lang="fr-FR" sz="2400" dirty="0" err="1">
                <a:solidFill>
                  <a:srgbClr val="374151"/>
                </a:solidFill>
                <a:latin typeface="Söhne"/>
              </a:rPr>
              <a:t>PhDs</a:t>
            </a:r>
            <a:r>
              <a:rPr lang="fr-FR" sz="2400" dirty="0">
                <a:solidFill>
                  <a:srgbClr val="374151"/>
                </a:solidFill>
                <a:latin typeface="Söhne"/>
              </a:rPr>
              <a:t>, </a:t>
            </a:r>
            <a:r>
              <a:rPr lang="fr-FR" sz="2400" dirty="0" err="1">
                <a:solidFill>
                  <a:srgbClr val="374151"/>
                </a:solidFill>
                <a:latin typeface="Söhne"/>
              </a:rPr>
              <a:t>PoDs</a:t>
            </a:r>
            <a:r>
              <a:rPr lang="fr-FR" sz="2400" dirty="0">
                <a:solidFill>
                  <a:srgbClr val="374151"/>
                </a:solidFill>
                <a:latin typeface="Söhne"/>
              </a:rPr>
              <a:t>, missions, </a:t>
            </a:r>
            <a:r>
              <a:rPr lang="fr-FR" sz="2400" dirty="0" err="1">
                <a:solidFill>
                  <a:srgbClr val="374151"/>
                </a:solidFill>
                <a:latin typeface="Söhne"/>
              </a:rPr>
              <a:t>internships</a:t>
            </a:r>
            <a:r>
              <a:rPr lang="fr-FR" sz="2400" dirty="0">
                <a:solidFill>
                  <a:srgbClr val="374151"/>
                </a:solidFill>
                <a:latin typeface="Söhne"/>
              </a:rPr>
              <a:t>, </a:t>
            </a:r>
            <a:r>
              <a:rPr lang="fr-FR" sz="2400" dirty="0" err="1">
                <a:solidFill>
                  <a:srgbClr val="374151"/>
                </a:solidFill>
                <a:latin typeface="Söhne"/>
              </a:rPr>
              <a:t>subcontracting</a:t>
            </a:r>
            <a:r>
              <a:rPr lang="fr-FR" sz="2400" dirty="0">
                <a:solidFill>
                  <a:srgbClr val="374151"/>
                </a:solidFill>
                <a:latin typeface="Söhne"/>
              </a:rPr>
              <a:t>…) </a:t>
            </a:r>
            <a:r>
              <a:rPr lang="fr-FR" sz="2400" dirty="0">
                <a:solidFill>
                  <a:srgbClr val="374151"/>
                </a:solidFill>
                <a:latin typeface="Söhne"/>
                <a:sym typeface="Wingdings" panose="05000000000000000000" pitchFamily="2" charset="2"/>
              </a:rPr>
              <a:t> </a:t>
            </a:r>
            <a:r>
              <a:rPr lang="fr-FR" sz="2400" dirty="0" err="1">
                <a:solidFill>
                  <a:srgbClr val="374151"/>
                </a:solidFill>
                <a:latin typeface="Söhne"/>
                <a:sym typeface="Wingdings" panose="05000000000000000000" pitchFamily="2" charset="2"/>
              </a:rPr>
              <a:t>these</a:t>
            </a:r>
            <a:r>
              <a:rPr lang="fr-FR" sz="2400" dirty="0">
                <a:solidFill>
                  <a:srgbClr val="374151"/>
                </a:solidFill>
                <a:latin typeface="Söhne"/>
                <a:sym typeface="Wingdings" panose="05000000000000000000" pitchFamily="2" charset="2"/>
              </a:rPr>
              <a:t> « m</a:t>
            </a:r>
            <a:r>
              <a:rPr lang="fr-FR" sz="2400" dirty="0">
                <a:solidFill>
                  <a:srgbClr val="374151"/>
                </a:solidFill>
                <a:latin typeface="Söhne"/>
              </a:rPr>
              <a:t>arginal  </a:t>
            </a:r>
            <a:r>
              <a:rPr lang="fr-FR" sz="2400" dirty="0" err="1">
                <a:solidFill>
                  <a:srgbClr val="374151"/>
                </a:solidFill>
                <a:latin typeface="Söhne"/>
              </a:rPr>
              <a:t>costs</a:t>
            </a:r>
            <a:r>
              <a:rPr lang="fr-FR" sz="2400" dirty="0">
                <a:solidFill>
                  <a:srgbClr val="374151"/>
                </a:solidFill>
                <a:latin typeface="Söhne"/>
              </a:rPr>
              <a:t> » must </a:t>
            </a:r>
            <a:r>
              <a:rPr lang="fr-FR" sz="2400" dirty="0" err="1">
                <a:solidFill>
                  <a:srgbClr val="374151"/>
                </a:solidFill>
                <a:latin typeface="Söhne"/>
              </a:rPr>
              <a:t>be</a:t>
            </a:r>
            <a:r>
              <a:rPr lang="fr-FR" sz="2400" dirty="0">
                <a:solidFill>
                  <a:srgbClr val="374151"/>
                </a:solidFill>
                <a:latin typeface="Söhne"/>
              </a:rPr>
              <a:t> </a:t>
            </a:r>
            <a:r>
              <a:rPr lang="fr-FR" sz="2400" dirty="0" err="1">
                <a:solidFill>
                  <a:srgbClr val="374151"/>
                </a:solidFill>
                <a:latin typeface="Söhne"/>
              </a:rPr>
              <a:t>covered</a:t>
            </a:r>
            <a:r>
              <a:rPr lang="fr-FR" sz="2400" dirty="0">
                <a:solidFill>
                  <a:srgbClr val="374151"/>
                </a:solidFill>
                <a:latin typeface="Söhne"/>
              </a:rPr>
              <a:t> by the </a:t>
            </a:r>
            <a:r>
              <a:rPr lang="fr-FR" sz="2400" dirty="0" err="1">
                <a:solidFill>
                  <a:srgbClr val="374151"/>
                </a:solidFill>
                <a:latin typeface="Söhne"/>
              </a:rPr>
              <a:t>partner</a:t>
            </a:r>
            <a:r>
              <a:rPr lang="fr-FR" sz="2400" dirty="0">
                <a:solidFill>
                  <a:srgbClr val="374151"/>
                </a:solidFill>
                <a:latin typeface="Söhne"/>
              </a:rPr>
              <a:t> cash contribution at </a:t>
            </a:r>
            <a:r>
              <a:rPr lang="fr-FR" sz="2400" dirty="0">
                <a:solidFill>
                  <a:srgbClr val="7030A0"/>
                </a:solidFill>
                <a:latin typeface="Söhne"/>
                <a:cs typeface="Arial" panose="020B0604020202020204" pitchFamily="34" charset="0"/>
              </a:rPr>
              <a:t>a minimum </a:t>
            </a:r>
            <a:r>
              <a:rPr lang="fr-FR" sz="2400" dirty="0" err="1">
                <a:solidFill>
                  <a:srgbClr val="7030A0"/>
                </a:solidFill>
                <a:latin typeface="Söhne"/>
                <a:cs typeface="Arial" panose="020B0604020202020204" pitchFamily="34" charset="0"/>
              </a:rPr>
              <a:t>level</a:t>
            </a:r>
            <a:r>
              <a:rPr lang="fr-FR" sz="2400" dirty="0">
                <a:solidFill>
                  <a:srgbClr val="7030A0"/>
                </a:solidFill>
                <a:latin typeface="Söhne"/>
                <a:cs typeface="Arial" panose="020B0604020202020204" pitchFamily="34" charset="0"/>
              </a:rPr>
              <a:t> of 66%</a:t>
            </a:r>
            <a:r>
              <a:rPr lang="fr-FR" sz="2200" dirty="0">
                <a:solidFill>
                  <a:srgbClr val="7030A0"/>
                </a:solidFill>
                <a:latin typeface="Söhne"/>
                <a:cs typeface="Arial" panose="020B0604020202020204" pitchFamily="34" charset="0"/>
              </a:rPr>
              <a:t>.</a:t>
            </a:r>
          </a:p>
          <a:p>
            <a:pPr marL="342900" indent="-342900">
              <a:lnSpc>
                <a:spcPct val="100000"/>
              </a:lnSpc>
              <a:buFont typeface="Wingdings" pitchFamily="2" charset="2"/>
              <a:buChar char="Ø"/>
            </a:pPr>
            <a:endParaRPr lang="fr-FR" sz="2400" dirty="0">
              <a:solidFill>
                <a:srgbClr val="374151"/>
              </a:solidFill>
              <a:latin typeface="Söhne"/>
            </a:endParaRPr>
          </a:p>
          <a:p>
            <a:pPr marL="342900" indent="-342900">
              <a:lnSpc>
                <a:spcPct val="100000"/>
              </a:lnSpc>
              <a:buFont typeface="Wingdings" pitchFamily="2" charset="2"/>
              <a:buChar char="Ø"/>
            </a:pPr>
            <a:endParaRPr lang="fr-FR" sz="2400" dirty="0">
              <a:solidFill>
                <a:srgbClr val="374151"/>
              </a:solidFill>
              <a:latin typeface="Söhne"/>
            </a:endParaRPr>
          </a:p>
          <a:p>
            <a:pPr marL="342900" indent="-342900">
              <a:lnSpc>
                <a:spcPct val="100000"/>
              </a:lnSpc>
              <a:buFont typeface="Wingdings" pitchFamily="2" charset="2"/>
              <a:buChar char="Ø"/>
            </a:pPr>
            <a:endParaRPr lang="en-AU" sz="2400" dirty="0">
              <a:solidFill>
                <a:srgbClr val="374151"/>
              </a:solidFill>
              <a:latin typeface="Söhne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ADCC05B-BD05-C07F-1132-BB3A2EA8A05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AU" dirty="0"/>
              <a:t>Industrial Chair. Precision on funding scheme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3F17A6A8-FD43-A89E-ADC2-FE547C838D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1243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>
            <a:extLst>
              <a:ext uri="{FF2B5EF4-FFF2-40B4-BE49-F238E27FC236}">
                <a16:creationId xmlns:a16="http://schemas.microsoft.com/office/drawing/2014/main" id="{92B04136-CE96-8245-3112-31D5E1F6F3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8230" y="1685698"/>
            <a:ext cx="10167132" cy="3997472"/>
          </a:xfrm>
        </p:spPr>
        <p:txBody>
          <a:bodyPr>
            <a:normAutofit/>
          </a:bodyPr>
          <a:lstStyle/>
          <a:p>
            <a:pPr marL="342900" indent="-342900" algn="l">
              <a:lnSpc>
                <a:spcPct val="100000"/>
              </a:lnSpc>
              <a:buFont typeface="Wingdings" pitchFamily="2" charset="2"/>
              <a:buChar char="Ø"/>
            </a:pPr>
            <a:r>
              <a:rPr lang="en-AU" sz="2400" b="0" i="0" dirty="0">
                <a:solidFill>
                  <a:srgbClr val="374151"/>
                </a:solidFill>
                <a:effectLst/>
                <a:latin typeface="Söhne"/>
              </a:rPr>
              <a:t>The goal is to attract </a:t>
            </a:r>
            <a:r>
              <a:rPr lang="en-AU" sz="2400" b="0" i="0" dirty="0">
                <a:solidFill>
                  <a:srgbClr val="7030A0"/>
                </a:solidFill>
                <a:effectLst/>
                <a:latin typeface="Söhne"/>
              </a:rPr>
              <a:t>established or promising </a:t>
            </a:r>
            <a:r>
              <a:rPr lang="en-AU" sz="2400" b="0" i="0" dirty="0">
                <a:effectLst/>
                <a:latin typeface="Söhne"/>
              </a:rPr>
              <a:t>researchers</a:t>
            </a:r>
            <a:r>
              <a:rPr lang="en-AU" sz="2400" b="0" i="0" dirty="0">
                <a:solidFill>
                  <a:srgbClr val="7030A0"/>
                </a:solidFill>
                <a:effectLst/>
                <a:latin typeface="Söhne"/>
              </a:rPr>
              <a:t> </a:t>
            </a:r>
          </a:p>
          <a:p>
            <a:pPr marL="342900" indent="-342900" algn="l">
              <a:buFont typeface="Wingdings" pitchFamily="2" charset="2"/>
              <a:buChar char="Ø"/>
            </a:pPr>
            <a:r>
              <a:rPr lang="en-AU" sz="2400" b="0" i="0" dirty="0">
                <a:solidFill>
                  <a:srgbClr val="374151"/>
                </a:solidFill>
                <a:effectLst/>
                <a:latin typeface="Söhne"/>
              </a:rPr>
              <a:t>Significant presence in Toulouse and an involvement of 50% in the project </a:t>
            </a:r>
          </a:p>
          <a:p>
            <a:pPr marL="342900" indent="-342900" algn="l">
              <a:buFont typeface="Wingdings" pitchFamily="2" charset="2"/>
              <a:buChar char="Ø"/>
            </a:pPr>
            <a:r>
              <a:rPr lang="en-AU" sz="2400" dirty="0">
                <a:solidFill>
                  <a:srgbClr val="374151"/>
                </a:solidFill>
                <a:latin typeface="Söhne"/>
              </a:rPr>
              <a:t>The</a:t>
            </a:r>
            <a:r>
              <a:rPr lang="en-AU" sz="2400" b="0" i="0" dirty="0">
                <a:solidFill>
                  <a:srgbClr val="374151"/>
                </a:solidFill>
                <a:effectLst/>
                <a:latin typeface="Söhne"/>
              </a:rPr>
              <a:t> salary compensation and associated </a:t>
            </a:r>
            <a:r>
              <a:rPr lang="en-AU" sz="2400" dirty="0">
                <a:solidFill>
                  <a:srgbClr val="374151"/>
                </a:solidFill>
                <a:latin typeface="Söhne"/>
              </a:rPr>
              <a:t>practical modalities </a:t>
            </a:r>
            <a:r>
              <a:rPr lang="en-AU" sz="2400" b="0" i="0" dirty="0">
                <a:solidFill>
                  <a:srgbClr val="374151"/>
                </a:solidFill>
                <a:effectLst/>
                <a:latin typeface="Söhne"/>
              </a:rPr>
              <a:t>have to be discussed with ANITI</a:t>
            </a:r>
          </a:p>
          <a:p>
            <a:pPr marL="342900" indent="-342900" algn="l">
              <a:buFont typeface="Wingdings" pitchFamily="2" charset="2"/>
              <a:buChar char="Ø"/>
            </a:pPr>
            <a:r>
              <a:rPr lang="en-AU" sz="2400" b="0" i="0" dirty="0">
                <a:solidFill>
                  <a:srgbClr val="374151"/>
                </a:solidFill>
                <a:effectLst/>
                <a:latin typeface="Söhne"/>
              </a:rPr>
              <a:t>Good integration into the scientific policies of the labs will be shown through </a:t>
            </a:r>
            <a:r>
              <a:rPr lang="en-AU" sz="2400" dirty="0">
                <a:solidFill>
                  <a:srgbClr val="7030A0"/>
                </a:solidFill>
                <a:latin typeface="Söhne"/>
              </a:rPr>
              <a:t>a</a:t>
            </a:r>
            <a:r>
              <a:rPr lang="en-AU" sz="2400" b="0" i="0" dirty="0">
                <a:solidFill>
                  <a:srgbClr val="7030A0"/>
                </a:solidFill>
                <a:effectLst/>
                <a:latin typeface="Söhne"/>
              </a:rPr>
              <a:t> letter of support from the targeted laboratory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AU" sz="2400" b="0" i="0" dirty="0">
                <a:solidFill>
                  <a:srgbClr val="374151"/>
                </a:solidFill>
                <a:effectLst/>
                <a:latin typeface="Söhne"/>
              </a:rPr>
              <a:t>The possibility of visiting professor positions (with lower on-site involvement) is being considered</a:t>
            </a:r>
            <a:endParaRPr lang="fr-FR" sz="2400" dirty="0"/>
          </a:p>
          <a:p>
            <a:pPr marL="342900" indent="-342900" algn="l">
              <a:buFont typeface="Wingdings" pitchFamily="2" charset="2"/>
              <a:buChar char="Ø"/>
            </a:pPr>
            <a:endParaRPr lang="en-AU" sz="2400" b="0" i="0" dirty="0">
              <a:solidFill>
                <a:srgbClr val="7030A0"/>
              </a:solidFill>
              <a:effectLst/>
              <a:latin typeface="Söhne"/>
            </a:endParaRPr>
          </a:p>
          <a:p>
            <a:pPr marL="342900" indent="-342900">
              <a:buFont typeface="Wingdings" pitchFamily="2" charset="2"/>
              <a:buChar char="Ø"/>
            </a:pPr>
            <a:endParaRPr lang="fr-FR" dirty="0"/>
          </a:p>
          <a:p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9F78813-12A3-145A-E71B-C2680094403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The international </a:t>
            </a:r>
            <a:r>
              <a:rPr lang="fr-FR" dirty="0" err="1"/>
              <a:t>Attractivity</a:t>
            </a:r>
            <a:r>
              <a:rPr lang="fr-FR" dirty="0"/>
              <a:t> Chair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FF2F602F-5DDE-549A-91F5-B12C9426E7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8135" y="176167"/>
            <a:ext cx="9144000" cy="446723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1776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>
            <a:extLst>
              <a:ext uri="{FF2B5EF4-FFF2-40B4-BE49-F238E27FC236}">
                <a16:creationId xmlns:a16="http://schemas.microsoft.com/office/drawing/2014/main" id="{B14B4B4A-A7F1-B24A-05E6-0B583E0DA9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36825" y="2044513"/>
            <a:ext cx="10433852" cy="2887409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indent="-342900">
              <a:lnSpc>
                <a:spcPct val="100000"/>
              </a:lnSpc>
              <a:buFont typeface="Wingdings" pitchFamily="2" charset="2"/>
              <a:buChar char="Ø"/>
            </a:pPr>
            <a:r>
              <a:rPr lang="fr-FR" sz="2400" dirty="0">
                <a:solidFill>
                  <a:srgbClr val="374151"/>
                </a:solidFill>
                <a:latin typeface="Söhne"/>
              </a:rPr>
              <a:t>Bonus and </a:t>
            </a:r>
            <a:r>
              <a:rPr lang="fr-FR" sz="2400" dirty="0" err="1">
                <a:solidFill>
                  <a:srgbClr val="374151"/>
                </a:solidFill>
                <a:latin typeface="Söhne"/>
              </a:rPr>
              <a:t>teaching</a:t>
            </a:r>
            <a:r>
              <a:rPr lang="fr-FR" sz="2400" dirty="0">
                <a:solidFill>
                  <a:srgbClr val="374151"/>
                </a:solidFill>
                <a:latin typeface="Söhne"/>
              </a:rPr>
              <a:t> relief </a:t>
            </a:r>
            <a:r>
              <a:rPr lang="fr-FR" sz="2400" dirty="0" err="1">
                <a:solidFill>
                  <a:srgbClr val="374151"/>
                </a:solidFill>
                <a:latin typeface="Söhne"/>
              </a:rPr>
              <a:t>under</a:t>
            </a:r>
            <a:r>
              <a:rPr lang="fr-FR" sz="2400" dirty="0">
                <a:solidFill>
                  <a:srgbClr val="374151"/>
                </a:solidFill>
                <a:latin typeface="Söhne"/>
              </a:rPr>
              <a:t> discussion </a:t>
            </a:r>
            <a:r>
              <a:rPr lang="fr-FR" sz="2400" dirty="0" err="1">
                <a:solidFill>
                  <a:srgbClr val="374151"/>
                </a:solidFill>
                <a:latin typeface="Söhne"/>
              </a:rPr>
              <a:t>with</a:t>
            </a:r>
            <a:r>
              <a:rPr lang="fr-FR" sz="2400" dirty="0">
                <a:solidFill>
                  <a:srgbClr val="374151"/>
                </a:solidFill>
                <a:latin typeface="Söhne"/>
              </a:rPr>
              <a:t> UT and the Directoire (</a:t>
            </a:r>
            <a:r>
              <a:rPr lang="fr-FR" sz="2400" dirty="0" err="1">
                <a:solidFill>
                  <a:srgbClr val="374151"/>
                </a:solidFill>
                <a:latin typeface="Söhne"/>
              </a:rPr>
              <a:t>representatives</a:t>
            </a:r>
            <a:r>
              <a:rPr lang="fr-FR" sz="2400" dirty="0">
                <a:solidFill>
                  <a:srgbClr val="374151"/>
                </a:solidFill>
                <a:latin typeface="Söhne"/>
              </a:rPr>
              <a:t> </a:t>
            </a:r>
            <a:r>
              <a:rPr lang="fr-FR" sz="2400" dirty="0" err="1">
                <a:solidFill>
                  <a:srgbClr val="374151"/>
                </a:solidFill>
                <a:latin typeface="Söhne"/>
              </a:rPr>
              <a:t>from</a:t>
            </a:r>
            <a:r>
              <a:rPr lang="fr-FR" sz="2400" dirty="0">
                <a:solidFill>
                  <a:srgbClr val="374151"/>
                </a:solidFill>
                <a:latin typeface="Söhne"/>
              </a:rPr>
              <a:t> </a:t>
            </a:r>
            <a:r>
              <a:rPr lang="fr-FR" sz="2400" dirty="0" err="1">
                <a:solidFill>
                  <a:srgbClr val="374151"/>
                </a:solidFill>
                <a:latin typeface="Söhne"/>
              </a:rPr>
              <a:t>founding</a:t>
            </a:r>
            <a:r>
              <a:rPr lang="fr-FR" sz="2400" dirty="0">
                <a:solidFill>
                  <a:srgbClr val="374151"/>
                </a:solidFill>
                <a:latin typeface="Söhne"/>
              </a:rPr>
              <a:t> </a:t>
            </a:r>
            <a:r>
              <a:rPr lang="fr-FR" sz="2400" dirty="0" err="1">
                <a:solidFill>
                  <a:srgbClr val="374151"/>
                </a:solidFill>
                <a:latin typeface="Söhne"/>
              </a:rPr>
              <a:t>members</a:t>
            </a:r>
            <a:r>
              <a:rPr lang="fr-FR" sz="2400" dirty="0">
                <a:solidFill>
                  <a:srgbClr val="374151"/>
                </a:solidFill>
                <a:latin typeface="Söhne"/>
              </a:rPr>
              <a:t>)</a:t>
            </a:r>
          </a:p>
          <a:p>
            <a:pPr marL="342900" indent="-342900">
              <a:lnSpc>
                <a:spcPct val="100000"/>
              </a:lnSpc>
              <a:buFont typeface="Wingdings" pitchFamily="2" charset="2"/>
              <a:buChar char="Ø"/>
            </a:pPr>
            <a:endParaRPr lang="fr-FR" sz="2400" dirty="0">
              <a:solidFill>
                <a:srgbClr val="374151"/>
              </a:solidFill>
              <a:latin typeface="Söhne"/>
            </a:endParaRPr>
          </a:p>
          <a:p>
            <a:pPr marL="342900" indent="-342900">
              <a:lnSpc>
                <a:spcPct val="100000"/>
              </a:lnSpc>
              <a:buFont typeface="Wingdings" pitchFamily="2" charset="2"/>
              <a:buChar char="Ø"/>
            </a:pPr>
            <a:r>
              <a:rPr lang="fr-FR" sz="2400" dirty="0" err="1">
                <a:solidFill>
                  <a:srgbClr val="374151"/>
                </a:solidFill>
                <a:latin typeface="Söhne"/>
              </a:rPr>
              <a:t>Delegation</a:t>
            </a:r>
            <a:r>
              <a:rPr lang="fr-FR" sz="2400" dirty="0">
                <a:solidFill>
                  <a:srgbClr val="374151"/>
                </a:solidFill>
                <a:latin typeface="Söhne"/>
              </a:rPr>
              <a:t> </a:t>
            </a:r>
            <a:r>
              <a:rPr lang="fr-FR" sz="2400" dirty="0" err="1">
                <a:solidFill>
                  <a:srgbClr val="374151"/>
                </a:solidFill>
                <a:latin typeface="Söhne"/>
              </a:rPr>
              <a:t>rules</a:t>
            </a:r>
            <a:r>
              <a:rPr lang="fr-FR" sz="2400" dirty="0">
                <a:solidFill>
                  <a:srgbClr val="374151"/>
                </a:solidFill>
                <a:latin typeface="Söhne"/>
              </a:rPr>
              <a:t> </a:t>
            </a:r>
            <a:r>
              <a:rPr lang="fr-FR" sz="2400" dirty="0" err="1">
                <a:solidFill>
                  <a:srgbClr val="374151"/>
                </a:solidFill>
                <a:latin typeface="Söhne"/>
              </a:rPr>
              <a:t>between</a:t>
            </a:r>
            <a:r>
              <a:rPr lang="fr-FR" sz="2400" dirty="0">
                <a:solidFill>
                  <a:srgbClr val="374151"/>
                </a:solidFill>
                <a:latin typeface="Söhne"/>
              </a:rPr>
              <a:t> UT and </a:t>
            </a:r>
            <a:r>
              <a:rPr lang="fr-FR" sz="2400" dirty="0" err="1">
                <a:solidFill>
                  <a:srgbClr val="374151"/>
                </a:solidFill>
                <a:latin typeface="Söhne"/>
              </a:rPr>
              <a:t>academic</a:t>
            </a:r>
            <a:r>
              <a:rPr lang="fr-FR" sz="2400" dirty="0">
                <a:solidFill>
                  <a:srgbClr val="374151"/>
                </a:solidFill>
                <a:latin typeface="Söhne"/>
              </a:rPr>
              <a:t> </a:t>
            </a:r>
            <a:r>
              <a:rPr lang="fr-FR" sz="2400" dirty="0" err="1">
                <a:solidFill>
                  <a:srgbClr val="374151"/>
                </a:solidFill>
                <a:latin typeface="Söhne"/>
              </a:rPr>
              <a:t>partners</a:t>
            </a:r>
            <a:r>
              <a:rPr lang="fr-FR" sz="2400" dirty="0">
                <a:solidFill>
                  <a:srgbClr val="374151"/>
                </a:solidFill>
                <a:latin typeface="Söhne"/>
              </a:rPr>
              <a:t> for administrative management not </a:t>
            </a:r>
            <a:r>
              <a:rPr lang="fr-FR" sz="2400" dirty="0" err="1">
                <a:solidFill>
                  <a:srgbClr val="374151"/>
                </a:solidFill>
                <a:latin typeface="Söhne"/>
              </a:rPr>
              <a:t>fully</a:t>
            </a:r>
            <a:r>
              <a:rPr lang="fr-FR" sz="2400" dirty="0">
                <a:solidFill>
                  <a:srgbClr val="374151"/>
                </a:solidFill>
                <a:latin typeface="Söhne"/>
              </a:rPr>
              <a:t> </a:t>
            </a:r>
            <a:r>
              <a:rPr lang="fr-FR" sz="2400" dirty="0" err="1">
                <a:solidFill>
                  <a:srgbClr val="374151"/>
                </a:solidFill>
                <a:latin typeface="Söhne"/>
              </a:rPr>
              <a:t>setlled</a:t>
            </a:r>
            <a:r>
              <a:rPr lang="fr-FR" sz="2400" dirty="0">
                <a:solidFill>
                  <a:srgbClr val="374151"/>
                </a:solidFill>
                <a:latin typeface="Söhne"/>
              </a:rPr>
              <a:t>.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r-FR" sz="2400" dirty="0" err="1">
                <a:solidFill>
                  <a:srgbClr val="374151"/>
                </a:solidFill>
                <a:latin typeface="Söhne"/>
              </a:rPr>
              <a:t>Should</a:t>
            </a:r>
            <a:r>
              <a:rPr lang="fr-FR" sz="2400" dirty="0">
                <a:solidFill>
                  <a:srgbClr val="374151"/>
                </a:solidFill>
                <a:latin typeface="Söhne"/>
              </a:rPr>
              <a:t> </a:t>
            </a:r>
            <a:r>
              <a:rPr lang="fr-FR" sz="2400" dirty="0" err="1">
                <a:solidFill>
                  <a:srgbClr val="374151"/>
                </a:solidFill>
                <a:latin typeface="Söhne"/>
              </a:rPr>
              <a:t>it</a:t>
            </a:r>
            <a:r>
              <a:rPr lang="fr-FR" sz="2400" dirty="0">
                <a:solidFill>
                  <a:srgbClr val="374151"/>
                </a:solidFill>
                <a:latin typeface="Söhne"/>
              </a:rPr>
              <a:t> impact the </a:t>
            </a:r>
            <a:r>
              <a:rPr lang="fr-FR" sz="2400" dirty="0" err="1">
                <a:solidFill>
                  <a:srgbClr val="374151"/>
                </a:solidFill>
                <a:latin typeface="Söhne"/>
              </a:rPr>
              <a:t>way</a:t>
            </a:r>
            <a:r>
              <a:rPr lang="fr-FR" sz="2400" dirty="0">
                <a:solidFill>
                  <a:srgbClr val="374151"/>
                </a:solidFill>
                <a:latin typeface="Söhne"/>
              </a:rPr>
              <a:t> </a:t>
            </a:r>
            <a:r>
              <a:rPr lang="fr-FR" sz="2400" dirty="0" err="1">
                <a:solidFill>
                  <a:srgbClr val="374151"/>
                </a:solidFill>
                <a:latin typeface="Söhne"/>
              </a:rPr>
              <a:t>you</a:t>
            </a:r>
            <a:r>
              <a:rPr lang="fr-FR" sz="2400" dirty="0">
                <a:solidFill>
                  <a:srgbClr val="374151"/>
                </a:solidFill>
                <a:latin typeface="Söhne"/>
              </a:rPr>
              <a:t> </a:t>
            </a:r>
            <a:r>
              <a:rPr lang="fr-FR" sz="2400" dirty="0" err="1">
                <a:solidFill>
                  <a:srgbClr val="374151"/>
                </a:solidFill>
                <a:latin typeface="Söhne"/>
              </a:rPr>
              <a:t>fill</a:t>
            </a:r>
            <a:r>
              <a:rPr lang="fr-FR" sz="2400" dirty="0">
                <a:solidFill>
                  <a:srgbClr val="374151"/>
                </a:solidFill>
                <a:latin typeface="Söhne"/>
              </a:rPr>
              <a:t> in table, </a:t>
            </a:r>
            <a:r>
              <a:rPr lang="fr-FR" sz="2400" dirty="0" err="1">
                <a:solidFill>
                  <a:srgbClr val="374151"/>
                </a:solidFill>
                <a:latin typeface="Söhne"/>
              </a:rPr>
              <a:t>you</a:t>
            </a:r>
            <a:r>
              <a:rPr lang="fr-FR" sz="2400" dirty="0">
                <a:solidFill>
                  <a:srgbClr val="374151"/>
                </a:solidFill>
                <a:latin typeface="Söhne"/>
              </a:rPr>
              <a:t> must </a:t>
            </a:r>
            <a:r>
              <a:rPr lang="fr-FR" sz="2400" dirty="0" err="1">
                <a:solidFill>
                  <a:srgbClr val="374151"/>
                </a:solidFill>
                <a:latin typeface="Söhne"/>
              </a:rPr>
              <a:t>specify</a:t>
            </a:r>
            <a:r>
              <a:rPr lang="fr-FR" sz="2400" dirty="0">
                <a:solidFill>
                  <a:srgbClr val="374151"/>
                </a:solidFill>
                <a:latin typeface="Söhne"/>
              </a:rPr>
              <a:t> </a:t>
            </a:r>
            <a:r>
              <a:rPr lang="fr-FR" sz="2400" dirty="0" err="1">
                <a:solidFill>
                  <a:srgbClr val="374151"/>
                </a:solidFill>
                <a:latin typeface="Söhne"/>
              </a:rPr>
              <a:t>your</a:t>
            </a:r>
            <a:r>
              <a:rPr lang="fr-FR" sz="2400" dirty="0">
                <a:solidFill>
                  <a:srgbClr val="374151"/>
                </a:solidFill>
                <a:latin typeface="Söhne"/>
              </a:rPr>
              <a:t> </a:t>
            </a:r>
            <a:r>
              <a:rPr lang="fr-FR" sz="2400" dirty="0" err="1">
                <a:solidFill>
                  <a:srgbClr val="374151"/>
                </a:solidFill>
                <a:latin typeface="Söhne"/>
              </a:rPr>
              <a:t>assumptions</a:t>
            </a:r>
            <a:endParaRPr lang="fr-FR" sz="2400" dirty="0">
              <a:solidFill>
                <a:srgbClr val="374151"/>
              </a:solidFill>
              <a:latin typeface="Söhne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62E31E2-B95F-FBFB-763D-FD9FAFED08D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Topics </a:t>
            </a:r>
            <a:r>
              <a:rPr lang="fr-FR" dirty="0" err="1"/>
              <a:t>still</a:t>
            </a:r>
            <a:r>
              <a:rPr lang="fr-FR" dirty="0"/>
              <a:t> open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B82E4D1F-C6BB-6424-0F65-E6EAC17248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1762968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2021_ANITI_recherch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lnSpc>
            <a:spcPts val="4400"/>
          </a:lnSpc>
          <a:spcAft>
            <a:spcPts val="1200"/>
          </a:spcAft>
          <a:defRPr sz="2000" b="1" dirty="0">
            <a:solidFill>
              <a:srgbClr val="001B97"/>
            </a:solidFill>
            <a:latin typeface="Arial Black" panose="020B0604020202020204" pitchFamily="34" charset="0"/>
            <a:cs typeface="Arial Black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PRESENTATION_2021_ANITI_recherche</Template>
  <TotalTime>1931</TotalTime>
  <Words>672</Words>
  <Application>Microsoft Macintosh PowerPoint</Application>
  <PresentationFormat>Grand écran</PresentationFormat>
  <Paragraphs>66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6" baseType="lpstr">
      <vt:lpstr>Arial</vt:lpstr>
      <vt:lpstr>Arial Black</vt:lpstr>
      <vt:lpstr>Arial Narrow</vt:lpstr>
      <vt:lpstr>Calibri</vt:lpstr>
      <vt:lpstr>Calibri Light</vt:lpstr>
      <vt:lpstr>Söhne</vt:lpstr>
      <vt:lpstr>Wingdings</vt:lpstr>
      <vt:lpstr>PRESENTATION_2021_ANITI_recherche</vt:lpstr>
      <vt:lpstr>Webinaire 7 avril 2023</vt:lpstr>
      <vt:lpstr>ANITI: a flagship project at UT in collaboration with local labs.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HP Inc.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Webinaire 7 avril 2023</dc:title>
  <dc:creator>nviallet</dc:creator>
  <cp:lastModifiedBy>Emilie Pereira</cp:lastModifiedBy>
  <cp:revision>17</cp:revision>
  <dcterms:created xsi:type="dcterms:W3CDTF">2023-03-29T12:47:43Z</dcterms:created>
  <dcterms:modified xsi:type="dcterms:W3CDTF">2023-04-25T12:05:51Z</dcterms:modified>
</cp:coreProperties>
</file>